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</p:sldIdLst>
  <p:sldSz cy="6858000" cx="9144000"/>
  <p:notesSz cx="6858000" cy="9220200"/>
  <p:embeddedFontLst>
    <p:embeddedFont>
      <p:font typeface="Corsiva"/>
      <p:regular r:id="rId105"/>
      <p:bold r:id="rId106"/>
      <p:italic r:id="rId107"/>
      <p:boldItalic r:id="rId108"/>
    </p:embeddedFont>
    <p:embeddedFont>
      <p:font typeface="Arimo"/>
      <p:regular r:id="rId109"/>
      <p:bold r:id="rId110"/>
      <p:italic r:id="rId111"/>
      <p:boldItalic r:id="rId112"/>
    </p:embeddedFont>
    <p:embeddedFont>
      <p:font typeface="Arial Narrow"/>
      <p:regular r:id="rId113"/>
      <p:bold r:id="rId114"/>
      <p:italic r:id="rId115"/>
      <p:boldItalic r:id="rId116"/>
    </p:embeddedFont>
    <p:embeddedFont>
      <p:font typeface="Noto Sans Symbols"/>
      <p:regular r:id="rId117"/>
      <p:bold r:id="rId118"/>
    </p:embeddedFont>
    <p:embeddedFont>
      <p:font typeface="Arial Black"/>
      <p:regular r:id="rId1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904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04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Corsiva-italic.fntdata"/><Relationship Id="rId106" Type="http://schemas.openxmlformats.org/officeDocument/2006/relationships/font" Target="fonts/Corsiva-bold.fntdata"/><Relationship Id="rId105" Type="http://schemas.openxmlformats.org/officeDocument/2006/relationships/font" Target="fonts/Corsiva-regular.fntdata"/><Relationship Id="rId104" Type="http://schemas.openxmlformats.org/officeDocument/2006/relationships/slide" Target="slides/slide99.xml"/><Relationship Id="rId109" Type="http://schemas.openxmlformats.org/officeDocument/2006/relationships/font" Target="fonts/Arimo-regular.fntdata"/><Relationship Id="rId108" Type="http://schemas.openxmlformats.org/officeDocument/2006/relationships/font" Target="fonts/Corsiva-bold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NotoSansSymbols-bold.fntdata"/><Relationship Id="rId117" Type="http://schemas.openxmlformats.org/officeDocument/2006/relationships/font" Target="fonts/NotoSansSymbols-regular.fntdata"/><Relationship Id="rId116" Type="http://schemas.openxmlformats.org/officeDocument/2006/relationships/font" Target="fonts/ArialNarrow-boldItalic.fntdata"/><Relationship Id="rId115" Type="http://schemas.openxmlformats.org/officeDocument/2006/relationships/font" Target="fonts/ArialNarrow-italic.fntdata"/><Relationship Id="rId119" Type="http://schemas.openxmlformats.org/officeDocument/2006/relationships/font" Target="fonts/ArialBlack-regular.fntdata"/><Relationship Id="rId15" Type="http://schemas.openxmlformats.org/officeDocument/2006/relationships/slide" Target="slides/slide10.xml"/><Relationship Id="rId110" Type="http://schemas.openxmlformats.org/officeDocument/2006/relationships/font" Target="fonts/Arimo-bold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ArialNarrow-bold.fntdata"/><Relationship Id="rId18" Type="http://schemas.openxmlformats.org/officeDocument/2006/relationships/slide" Target="slides/slide13.xml"/><Relationship Id="rId113" Type="http://schemas.openxmlformats.org/officeDocument/2006/relationships/font" Target="fonts/ArialNarrow-regular.fntdata"/><Relationship Id="rId112" Type="http://schemas.openxmlformats.org/officeDocument/2006/relationships/font" Target="fonts/Arimo-boldItalic.fntdata"/><Relationship Id="rId111" Type="http://schemas.openxmlformats.org/officeDocument/2006/relationships/font" Target="fonts/Arimo-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10" type="dt"/>
          </p:nvPr>
        </p:nvSpPr>
        <p:spPr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2" type="sldNum"/>
          </p:nvPr>
        </p:nvSpPr>
        <p:spPr>
          <a:xfrm>
            <a:off x="3886200" y="8759825"/>
            <a:ext cx="29718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925" lIns="91850" spcFirstLastPara="1" rIns="91850" wrap="square" tIns="45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" name="Google Shape;5;n"/>
          <p:cNvSpPr txBox="1"/>
          <p:nvPr>
            <p:ph idx="2" type="hdr"/>
          </p:nvPr>
        </p:nvSpPr>
        <p:spPr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" name="Google Shape;6;n"/>
          <p:cNvSpPr/>
          <p:nvPr>
            <p:ph idx="3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" name="Google Shape;7;n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4" type="dt"/>
          </p:nvPr>
        </p:nvSpPr>
        <p:spPr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" name="Google Shape;9;n"/>
          <p:cNvSpPr txBox="1"/>
          <p:nvPr>
            <p:ph idx="11" type="ftr"/>
          </p:nvPr>
        </p:nvSpPr>
        <p:spPr>
          <a:xfrm>
            <a:off x="0" y="8759825"/>
            <a:ext cx="29718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925" lIns="91850" spcFirstLastPara="1" rIns="91850" wrap="square" tIns="45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" name="Google Shape;10;n"/>
          <p:cNvSpPr txBox="1"/>
          <p:nvPr>
            <p:ph idx="5" type="sldNum"/>
          </p:nvPr>
        </p:nvSpPr>
        <p:spPr>
          <a:xfrm>
            <a:off x="3886200" y="8759825"/>
            <a:ext cx="29718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925" lIns="91850" spcFirstLastPara="1" rIns="91850" wrap="square" tIns="45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1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0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1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2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3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4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5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6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0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1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2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3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4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5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6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7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8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8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9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9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0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0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1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2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3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4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5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5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6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6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7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8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8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9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9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4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0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0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1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2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3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3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4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4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5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5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6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7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8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8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9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9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0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0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1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1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2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2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3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3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4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4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5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5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6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6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7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7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8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8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9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9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0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60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1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61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2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62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3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3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4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64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5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65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6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66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7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7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8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68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9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69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0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70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1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71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2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72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3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73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4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74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5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75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6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76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7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77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8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78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9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79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8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0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80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1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81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82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82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3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83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4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84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5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85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6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86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7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87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88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88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89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89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9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0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90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1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91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92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92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93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93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4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94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95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95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6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96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97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97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98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98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99:notes"/>
          <p:cNvSpPr txBox="1"/>
          <p:nvPr>
            <p:ph idx="1" type="body"/>
          </p:nvPr>
        </p:nvSpPr>
        <p:spPr>
          <a:xfrm>
            <a:off x="914400" y="4378325"/>
            <a:ext cx="5029200" cy="4149725"/>
          </a:xfrm>
          <a:prstGeom prst="rect">
            <a:avLst/>
          </a:prstGeom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99:notes"/>
          <p:cNvSpPr/>
          <p:nvPr>
            <p:ph idx="2" type="sldImg"/>
          </p:nvPr>
        </p:nvSpPr>
        <p:spPr>
          <a:xfrm>
            <a:off x="1125537" y="692150"/>
            <a:ext cx="46085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533400" y="1371600"/>
            <a:ext cx="800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CC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CC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CC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CC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CC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CC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CC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CC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CC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533400" y="1371600"/>
            <a:ext cx="800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7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4.png"/><Relationship Id="rId4" Type="http://schemas.openxmlformats.org/officeDocument/2006/relationships/image" Target="../media/image55.png"/><Relationship Id="rId5" Type="http://schemas.openxmlformats.org/officeDocument/2006/relationships/image" Target="../media/image6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5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4294967295" type="title"/>
          </p:nvPr>
        </p:nvSpPr>
        <p:spPr>
          <a:xfrm>
            <a:off x="762000" y="304800"/>
            <a:ext cx="7772400" cy="11430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63500" dir="2700000" dist="35921">
              <a:srgbClr val="808080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5B0B"/>
              </a:buClr>
              <a:buSzPts val="6000"/>
              <a:buFont typeface="Times New Roman"/>
              <a:buNone/>
            </a:pPr>
            <a:r>
              <a:rPr b="0" i="0" lang="en-US" sz="6000" u="none">
                <a:solidFill>
                  <a:srgbClr val="D15B0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 Recognition</a:t>
            </a:r>
            <a:endParaRPr/>
          </a:p>
        </p:txBody>
      </p:sp>
      <p:sp>
        <p:nvSpPr>
          <p:cNvPr id="38" name="Google Shape;38;p6"/>
          <p:cNvSpPr txBox="1"/>
          <p:nvPr>
            <p:ph idx="4294967295" type="body"/>
          </p:nvPr>
        </p:nvSpPr>
        <p:spPr>
          <a:xfrm>
            <a:off x="0" y="1828800"/>
            <a:ext cx="4648200" cy="4724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wise robot sees as much as he ought, not as much as he can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 for objects that are important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lamps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outlets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wall corners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doors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wall plugs</a:t>
            </a: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5105400" y="2057400"/>
            <a:ext cx="3733800" cy="3657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" name="Google Shape;40;p6"/>
          <p:cNvSpPr txBox="1"/>
          <p:nvPr/>
        </p:nvSpPr>
        <p:spPr>
          <a:xfrm>
            <a:off x="5334000" y="2667000"/>
            <a:ext cx="3352800" cy="2530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0" i="0" lang="en-US" sz="4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mobile robot should be self-sufficient in power finding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>
            <p:ph idx="2" type="clipArt"/>
          </p:nvPr>
        </p:nvPicPr>
        <p:blipFill rotWithShape="1">
          <a:blip r:embed="rId3">
            <a:alphaModFix/>
          </a:blip>
          <a:srcRect b="3998" l="0" r="0" t="0"/>
          <a:stretch/>
        </p:blipFill>
        <p:spPr>
          <a:xfrm>
            <a:off x="0" y="276225"/>
            <a:ext cx="9144000" cy="65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idx="4294967295"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4800"/>
              <a:buFont typeface="Times New Roman"/>
              <a:buNone/>
            </a:pPr>
            <a:r>
              <a:rPr b="1" i="0" lang="en-US" sz="48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design a n image processing system to solve this problem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0"/>
            <a:ext cx="9144000" cy="2287587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4800"/>
              <a:buFont typeface="Times New Roman"/>
              <a:buNone/>
            </a:pPr>
            <a:r>
              <a:rPr b="1" i="0" lang="en-US" sz="48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design a n image processing system to solve this problem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0" y="533400"/>
            <a:ext cx="8610600" cy="4114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gradFill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0"/>
                </a:gradFill>
                <a:latin typeface="Impact"/>
              </a:rPr>
              <a:t>Hough Transform</a:t>
            </a:r>
          </a:p>
        </p:txBody>
      </p:sp>
      <p:sp>
        <p:nvSpPr>
          <p:cNvPr id="106" name="Google Shape;106;p16"/>
          <p:cNvSpPr txBox="1"/>
          <p:nvPr/>
        </p:nvSpPr>
        <p:spPr>
          <a:xfrm>
            <a:off x="3657600" y="4267200"/>
            <a:ext cx="4495800" cy="1370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siva"/>
              <a:buNone/>
            </a:pPr>
            <a:r>
              <a:rPr b="0" i="0" lang="en-US" sz="2400" u="none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Denoted by </a:t>
            </a:r>
            <a:r>
              <a:rPr b="0" i="0" lang="en-US" sz="2400" u="none">
                <a:solidFill>
                  <a:schemeClr val="accent2"/>
                </a:solidFill>
                <a:latin typeface="Corsiva"/>
                <a:ea typeface="Corsiva"/>
                <a:cs typeface="Corsiva"/>
                <a:sym typeface="Corsiva"/>
              </a:rPr>
              <a:t>HT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siva"/>
              <a:buNone/>
            </a:pPr>
            <a:r>
              <a:rPr b="0" i="0" lang="en-US" sz="2400" u="none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denoted by Standard HT, or </a:t>
            </a:r>
            <a:r>
              <a:rPr b="0" i="0" lang="en-US" sz="2400" u="none">
                <a:solidFill>
                  <a:schemeClr val="accent2"/>
                </a:solidFill>
                <a:latin typeface="Corsiva"/>
                <a:ea typeface="Corsiva"/>
                <a:cs typeface="Corsiva"/>
                <a:sym typeface="Corsiva"/>
              </a:rPr>
              <a:t>SHT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 preferRelativeResize="0"/>
          <p:nvPr>
            <p:ph idx="2" type="clipArt"/>
          </p:nvPr>
        </p:nvPicPr>
        <p:blipFill rotWithShape="1">
          <a:blip r:embed="rId3">
            <a:alphaModFix/>
          </a:blip>
          <a:srcRect b="0" l="10499" r="20999" t="46000"/>
          <a:stretch/>
        </p:blipFill>
        <p:spPr>
          <a:xfrm>
            <a:off x="3908425" y="1524000"/>
            <a:ext cx="5114925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>
            <p:ph idx="4294967295"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400"/>
              <a:buFont typeface="Times New Roman"/>
              <a:buNone/>
            </a:pPr>
            <a:r>
              <a:rPr b="1" i="0" lang="en-US" sz="5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</a:t>
            </a:r>
            <a:endParaRPr/>
          </a:p>
        </p:txBody>
      </p:sp>
      <p:sp>
        <p:nvSpPr>
          <p:cNvPr id="113" name="Google Shape;113;p17"/>
          <p:cNvSpPr txBox="1"/>
          <p:nvPr>
            <p:ph idx="4294967295" type="body"/>
          </p:nvPr>
        </p:nvSpPr>
        <p:spPr>
          <a:xfrm>
            <a:off x="0" y="1143000"/>
            <a:ext cx="47244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locates straight lines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locates straight line intervals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locates circles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locates algebraic curves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locates arbitrary specific shapes in an image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D15B0B"/>
              </a:buClr>
              <a:buSzPts val="2800"/>
              <a:buFont typeface="Times New Roman"/>
              <a:buChar char="–"/>
            </a:pPr>
            <a:r>
              <a:rPr b="1" i="0" lang="en-US" sz="2800" u="none" cap="none" strike="noStrike">
                <a:solidFill>
                  <a:srgbClr val="D15B0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 you pay progressively for complexity of shapes by time and memory usage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5943600" y="4724400"/>
            <a:ext cx="99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Arimo"/>
              <a:buNone/>
            </a:pPr>
            <a:r>
              <a:rPr b="0" i="0" lang="en-US" sz="2400" u="none">
                <a:solidFill>
                  <a:srgbClr val="FF9900"/>
                </a:solidFill>
                <a:latin typeface="Arimo"/>
                <a:ea typeface="Arimo"/>
                <a:cs typeface="Arimo"/>
                <a:sym typeface="Arimo"/>
              </a:rPr>
              <a:t>*</a:t>
            </a:r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6400800" y="4800600"/>
            <a:ext cx="99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Arimo"/>
              <a:buNone/>
            </a:pPr>
            <a:r>
              <a:rPr b="0" i="0" lang="en-US" sz="2400" u="none">
                <a:solidFill>
                  <a:srgbClr val="FF9900"/>
                </a:solidFill>
                <a:latin typeface="Arimo"/>
                <a:ea typeface="Arimo"/>
                <a:cs typeface="Arimo"/>
                <a:sym typeface="Arimo"/>
              </a:rPr>
              <a:t>*</a:t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 flipH="1" rot="10800000">
            <a:off x="6324600" y="5410200"/>
            <a:ext cx="99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Arimo"/>
              <a:buNone/>
            </a:pPr>
            <a:r>
              <a:rPr b="0" i="0" lang="en-US" sz="2400" u="none">
                <a:solidFill>
                  <a:srgbClr val="FF9900"/>
                </a:solidFill>
                <a:latin typeface="Arimo"/>
                <a:ea typeface="Arimo"/>
                <a:cs typeface="Arimo"/>
                <a:sym typeface="Arimo"/>
              </a:rPr>
              <a:t>*</a:t>
            </a:r>
            <a:endParaRPr/>
          </a:p>
        </p:txBody>
      </p:sp>
      <p:pic>
        <p:nvPicPr>
          <p:cNvPr id="121" name="Google Shape;121;p18"/>
          <p:cNvPicPr preferRelativeResize="0"/>
          <p:nvPr>
            <p:ph idx="2" type="clipArt"/>
          </p:nvPr>
        </p:nvPicPr>
        <p:blipFill rotWithShape="1">
          <a:blip r:embed="rId3">
            <a:alphaModFix/>
          </a:blip>
          <a:srcRect b="2000" l="4499" r="4499" t="23999"/>
          <a:stretch/>
        </p:blipFill>
        <p:spPr>
          <a:xfrm>
            <a:off x="0" y="1281112"/>
            <a:ext cx="9144000" cy="557688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6019800" y="4876800"/>
            <a:ext cx="99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Arimo"/>
              <a:buNone/>
            </a:pPr>
            <a:r>
              <a:rPr b="0" i="0" lang="en-US" sz="2400" u="none">
                <a:solidFill>
                  <a:srgbClr val="FF9900"/>
                </a:solidFill>
                <a:latin typeface="Arimo"/>
                <a:ea typeface="Arimo"/>
                <a:cs typeface="Arimo"/>
                <a:sym typeface="Arimo"/>
              </a:rPr>
              <a:t>*</a:t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6705600" y="4343400"/>
            <a:ext cx="99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Arimo"/>
              <a:buNone/>
            </a:pPr>
            <a:r>
              <a:rPr b="0" i="0" lang="en-US" sz="2400" u="none">
                <a:solidFill>
                  <a:srgbClr val="FF9900"/>
                </a:solidFill>
                <a:latin typeface="Arimo"/>
                <a:ea typeface="Arimo"/>
                <a:cs typeface="Arimo"/>
                <a:sym typeface="Arimo"/>
              </a:rPr>
              <a:t>*</a:t>
            </a:r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5638800" y="5486400"/>
            <a:ext cx="99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Arimo"/>
              <a:buNone/>
            </a:pPr>
            <a:r>
              <a:rPr b="0" i="0" lang="en-US" sz="2400" u="none">
                <a:solidFill>
                  <a:srgbClr val="FF9900"/>
                </a:solidFill>
                <a:latin typeface="Arimo"/>
                <a:ea typeface="Arimo"/>
                <a:cs typeface="Arimo"/>
                <a:sym typeface="Arimo"/>
              </a:rPr>
              <a:t>*</a:t>
            </a: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6096000" y="5486400"/>
            <a:ext cx="99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Arimo"/>
              <a:buNone/>
            </a:pPr>
            <a:r>
              <a:rPr b="0" i="0" lang="en-US" sz="2400" u="none">
                <a:solidFill>
                  <a:srgbClr val="FF9900"/>
                </a:solidFill>
                <a:latin typeface="Arimo"/>
                <a:ea typeface="Arimo"/>
                <a:cs typeface="Arimo"/>
                <a:sym typeface="Arimo"/>
              </a:rPr>
              <a:t>*</a:t>
            </a: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5400"/>
              <a:buFont typeface="Times New Roman"/>
              <a:buNone/>
            </a:pPr>
            <a:r>
              <a:rPr b="1" i="0" lang="en-US" sz="54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for circles</a:t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0" y="4575175"/>
            <a:ext cx="1905000" cy="161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rsiva"/>
              <a:buNone/>
            </a:pPr>
            <a:r>
              <a:rPr b="0" i="0" lang="en-US" sz="2000" u="none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You need three parameters to describe  a circle</a:t>
            </a: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4191000" y="6461125"/>
            <a:ext cx="4953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rsiva"/>
              <a:buNone/>
            </a:pPr>
            <a:r>
              <a:rPr b="0" i="0" lang="en-US" sz="2000" u="none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Vote space is three dimensional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/>
          <p:cNvPicPr preferRelativeResize="0"/>
          <p:nvPr>
            <p:ph idx="2" type="clipArt"/>
          </p:nvPr>
        </p:nvPicPr>
        <p:blipFill rotWithShape="1">
          <a:blip r:embed="rId3">
            <a:alphaModFix/>
          </a:blip>
          <a:srcRect b="11251" l="0" r="0" t="22502"/>
          <a:stretch/>
        </p:blipFill>
        <p:spPr>
          <a:xfrm>
            <a:off x="0" y="2314575"/>
            <a:ext cx="9144000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0" y="0"/>
            <a:ext cx="9144000" cy="210502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6600"/>
              <a:buFont typeface="Times New Roman"/>
              <a:buNone/>
            </a:pPr>
            <a:r>
              <a:rPr b="1" i="0" lang="en-US" sz="66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 for Hough Transform - Example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Contours: Lines and Curves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685800" y="20574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Edge detectors find “</a:t>
            </a: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edgels</a:t>
            </a: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</a:t>
            </a:r>
            <a:r>
              <a:rPr b="0" i="0" lang="en-US" sz="20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(pixel level)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4" marL="2057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CC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perform </a:t>
            </a:r>
            <a:r>
              <a:rPr b="0" i="1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</a:t>
            </a: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edgels </a:t>
            </a: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be grouped into entities such as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contours</a:t>
            </a:r>
            <a:r>
              <a:rPr b="0" i="0" lang="en-US" sz="28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(higher level).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Canny does this to certain extent: the detector finds chains of edgels.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idx="4294967295" type="title"/>
          </p:nvPr>
        </p:nvSpPr>
        <p:spPr>
          <a:xfrm>
            <a:off x="0" y="0"/>
            <a:ext cx="9144000" cy="1600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Times New Roman"/>
              <a:buNone/>
            </a:pPr>
            <a:r>
              <a:rPr b="1" i="0" lang="en-US" sz="48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Parameterization of Hough Transform for lines</a:t>
            </a:r>
            <a:endParaRPr/>
          </a:p>
        </p:txBody>
      </p:sp>
      <p:sp>
        <p:nvSpPr>
          <p:cNvPr id="146" name="Google Shape;146;p21"/>
          <p:cNvSpPr txBox="1"/>
          <p:nvPr>
            <p:ph idx="4294967295" type="body"/>
          </p:nvPr>
        </p:nvSpPr>
        <p:spPr>
          <a:xfrm>
            <a:off x="533400" y="1371600"/>
            <a:ext cx="3922712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None/>
            </a:pPr>
            <a:r>
              <a:t/>
            </a:r>
            <a:endParaRPr b="0" i="0" sz="3200" u="non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7" name="Google Shape;147;p21"/>
          <p:cNvPicPr preferRelativeResize="0"/>
          <p:nvPr>
            <p:ph idx="2" type="clipArt"/>
          </p:nvPr>
        </p:nvPicPr>
        <p:blipFill rotWithShape="1">
          <a:blip r:embed="rId3">
            <a:alphaModFix/>
          </a:blip>
          <a:srcRect b="0" l="11999" r="0" t="24000"/>
          <a:stretch/>
        </p:blipFill>
        <p:spPr>
          <a:xfrm>
            <a:off x="228600" y="1527175"/>
            <a:ext cx="8229600" cy="53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– cont.</a:t>
            </a:r>
            <a:endParaRPr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533400" y="1371600"/>
            <a:ext cx="800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Straight line case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a single isolated edge point (</a:t>
            </a:r>
            <a:r>
              <a:rPr b="0" i="1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1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baseline="-25000" i="1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an infinite number of lines that could pass through the points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of these lines can be characterized by some particular equation</a:t>
            </a:r>
            <a:endParaRPr/>
          </a:p>
          <a:p>
            <a:pPr indent="-1079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 cap="none" strike="noStrik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 cap="none" strike="noStrik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7600" y="4267200"/>
            <a:ext cx="299720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 detection</a:t>
            </a:r>
            <a:endParaRPr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457200" y="1828800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Mathematical model of a line: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None/>
            </a:pPr>
            <a:r>
              <a:t/>
            </a:r>
            <a:endParaRPr b="0" i="0" sz="3200" u="non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61" name="Google Shape;161;p23"/>
          <p:cNvGrpSpPr/>
          <p:nvPr/>
        </p:nvGrpSpPr>
        <p:grpSpPr>
          <a:xfrm>
            <a:off x="1219200" y="2941637"/>
            <a:ext cx="2938462" cy="2697162"/>
            <a:chOff x="768" y="1853"/>
            <a:chExt cx="1851" cy="1699"/>
          </a:xfrm>
        </p:grpSpPr>
        <p:grpSp>
          <p:nvGrpSpPr>
            <p:cNvPr id="162" name="Google Shape;162;p23"/>
            <p:cNvGrpSpPr/>
            <p:nvPr/>
          </p:nvGrpSpPr>
          <p:grpSpPr>
            <a:xfrm>
              <a:off x="768" y="2160"/>
              <a:ext cx="1851" cy="1392"/>
              <a:chOff x="768" y="2160"/>
              <a:chExt cx="1851" cy="1392"/>
            </a:xfrm>
          </p:grpSpPr>
          <p:cxnSp>
            <p:nvCxnSpPr>
              <p:cNvPr id="163" name="Google Shape;163;p23"/>
              <p:cNvCxnSpPr/>
              <p:nvPr/>
            </p:nvCxnSpPr>
            <p:spPr>
              <a:xfrm rot="10800000">
                <a:off x="1104" y="2160"/>
                <a:ext cx="0" cy="134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triangle"/>
              </a:ln>
            </p:spPr>
          </p:cxnSp>
          <p:cxnSp>
            <p:nvCxnSpPr>
              <p:cNvPr id="164" name="Google Shape;164;p23"/>
              <p:cNvCxnSpPr/>
              <p:nvPr/>
            </p:nvCxnSpPr>
            <p:spPr>
              <a:xfrm>
                <a:off x="768" y="3264"/>
                <a:ext cx="163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triangle"/>
              </a:ln>
            </p:spPr>
          </p:cxnSp>
          <p:cxnSp>
            <p:nvCxnSpPr>
              <p:cNvPr id="165" name="Google Shape;165;p23"/>
              <p:cNvCxnSpPr/>
              <p:nvPr/>
            </p:nvCxnSpPr>
            <p:spPr>
              <a:xfrm>
                <a:off x="816" y="2400"/>
                <a:ext cx="1392" cy="1152"/>
              </a:xfrm>
              <a:prstGeom prst="straightConnector1">
                <a:avLst/>
              </a:prstGeom>
              <a:noFill/>
              <a:ln cap="flat" cmpd="sng" w="57150">
                <a:solidFill>
                  <a:schemeClr val="hlink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166" name="Google Shape;166;p23"/>
              <p:cNvSpPr txBox="1"/>
              <p:nvPr/>
            </p:nvSpPr>
            <p:spPr>
              <a:xfrm>
                <a:off x="2390" y="3101"/>
                <a:ext cx="229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omic Sans MS"/>
                  <a:buNone/>
                </a:pPr>
                <a:r>
                  <a:rPr b="0" i="0" lang="en-US" sz="240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x</a:t>
                </a:r>
                <a:endParaRPr/>
              </a:p>
            </p:txBody>
          </p:sp>
        </p:grpSp>
        <p:sp>
          <p:nvSpPr>
            <p:cNvPr id="167" name="Google Shape;167;p23"/>
            <p:cNvSpPr txBox="1"/>
            <p:nvPr/>
          </p:nvSpPr>
          <p:spPr>
            <a:xfrm>
              <a:off x="902" y="1853"/>
              <a:ext cx="216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y</a:t>
              </a:r>
              <a:endParaRPr/>
            </a:p>
          </p:txBody>
        </p:sp>
      </p:grpSp>
      <p:sp>
        <p:nvSpPr>
          <p:cNvPr id="168" name="Google Shape;168;p23"/>
          <p:cNvSpPr txBox="1"/>
          <p:nvPr/>
        </p:nvSpPr>
        <p:spPr>
          <a:xfrm>
            <a:off x="2286000" y="2971800"/>
            <a:ext cx="16176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 = mx + n</a:t>
            </a:r>
            <a:endParaRPr/>
          </a:p>
        </p:txBody>
      </p:sp>
      <p:sp>
        <p:nvSpPr>
          <p:cNvPr id="169" name="Google Shape;169;p23"/>
          <p:cNvSpPr txBox="1"/>
          <p:nvPr/>
        </p:nvSpPr>
        <p:spPr>
          <a:xfrm>
            <a:off x="1965325" y="3856037"/>
            <a:ext cx="11715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P(x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,y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/>
          </a:p>
        </p:txBody>
      </p:sp>
      <p:sp>
        <p:nvSpPr>
          <p:cNvPr id="170" name="Google Shape;170;p23"/>
          <p:cNvSpPr txBox="1"/>
          <p:nvPr/>
        </p:nvSpPr>
        <p:spPr>
          <a:xfrm>
            <a:off x="2743200" y="4419600"/>
            <a:ext cx="12350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P(x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,y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5594350" y="2971800"/>
            <a:ext cx="153035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=m x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+n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5562600" y="3657600"/>
            <a:ext cx="159385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=m x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+n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5524500" y="5257800"/>
            <a:ext cx="167005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=m x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+n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4" name="Google Shape;174;p23"/>
          <p:cNvSpPr/>
          <p:nvPr/>
        </p:nvSpPr>
        <p:spPr>
          <a:xfrm>
            <a:off x="6321425" y="4343400"/>
            <a:ext cx="76200" cy="381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and Parameter Spaces</a:t>
            </a:r>
            <a:endParaRPr/>
          </a:p>
        </p:txBody>
      </p:sp>
      <p:grpSp>
        <p:nvGrpSpPr>
          <p:cNvPr id="180" name="Google Shape;180;p24"/>
          <p:cNvGrpSpPr/>
          <p:nvPr/>
        </p:nvGrpSpPr>
        <p:grpSpPr>
          <a:xfrm>
            <a:off x="0" y="1981200"/>
            <a:ext cx="2967037" cy="2743200"/>
            <a:chOff x="0" y="1277"/>
            <a:chExt cx="1848" cy="1699"/>
          </a:xfrm>
        </p:grpSpPr>
        <p:grpSp>
          <p:nvGrpSpPr>
            <p:cNvPr id="181" name="Google Shape;181;p24"/>
            <p:cNvGrpSpPr/>
            <p:nvPr/>
          </p:nvGrpSpPr>
          <p:grpSpPr>
            <a:xfrm>
              <a:off x="0" y="1277"/>
              <a:ext cx="1848" cy="1699"/>
              <a:chOff x="768" y="1853"/>
              <a:chExt cx="1848" cy="1699"/>
            </a:xfrm>
          </p:grpSpPr>
          <p:grpSp>
            <p:nvGrpSpPr>
              <p:cNvPr id="182" name="Google Shape;182;p24"/>
              <p:cNvGrpSpPr/>
              <p:nvPr/>
            </p:nvGrpSpPr>
            <p:grpSpPr>
              <a:xfrm>
                <a:off x="768" y="2160"/>
                <a:ext cx="1848" cy="1392"/>
                <a:chOff x="768" y="2160"/>
                <a:chExt cx="1848" cy="1392"/>
              </a:xfrm>
            </p:grpSpPr>
            <p:cxnSp>
              <p:nvCxnSpPr>
                <p:cNvPr id="183" name="Google Shape;183;p24"/>
                <p:cNvCxnSpPr/>
                <p:nvPr/>
              </p:nvCxnSpPr>
              <p:spPr>
                <a:xfrm rot="10800000">
                  <a:off x="1104" y="2160"/>
                  <a:ext cx="0" cy="1344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84" name="Google Shape;184;p24"/>
                <p:cNvCxnSpPr/>
                <p:nvPr/>
              </p:nvCxnSpPr>
              <p:spPr>
                <a:xfrm>
                  <a:off x="768" y="3264"/>
                  <a:ext cx="163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85" name="Google Shape;185;p24"/>
                <p:cNvCxnSpPr/>
                <p:nvPr/>
              </p:nvCxnSpPr>
              <p:spPr>
                <a:xfrm>
                  <a:off x="816" y="2400"/>
                  <a:ext cx="1392" cy="1152"/>
                </a:xfrm>
                <a:prstGeom prst="straightConnector1">
                  <a:avLst/>
                </a:prstGeom>
                <a:noFill/>
                <a:ln cap="flat" cmpd="sng" w="57150">
                  <a:solidFill>
                    <a:schemeClr val="hlink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sp>
              <p:nvSpPr>
                <p:cNvPr id="186" name="Google Shape;186;p24"/>
                <p:cNvSpPr txBox="1"/>
                <p:nvPr/>
              </p:nvSpPr>
              <p:spPr>
                <a:xfrm>
                  <a:off x="2390" y="3101"/>
                  <a:ext cx="226" cy="2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omic Sans MS"/>
                    <a:buNone/>
                  </a:pPr>
                  <a:r>
                    <a:rPr b="0" i="0" lang="en-US" sz="2400" u="none">
                      <a:solidFill>
                        <a:schemeClr val="dk1"/>
                      </a:solidFill>
                      <a:latin typeface="Comic Sans MS"/>
                      <a:ea typeface="Comic Sans MS"/>
                      <a:cs typeface="Comic Sans MS"/>
                      <a:sym typeface="Comic Sans MS"/>
                    </a:rPr>
                    <a:t>x</a:t>
                  </a:r>
                  <a:endParaRPr/>
                </a:p>
              </p:txBody>
            </p:sp>
          </p:grpSp>
          <p:sp>
            <p:nvSpPr>
              <p:cNvPr id="187" name="Google Shape;187;p24"/>
              <p:cNvSpPr txBox="1"/>
              <p:nvPr/>
            </p:nvSpPr>
            <p:spPr>
              <a:xfrm>
                <a:off x="902" y="1853"/>
                <a:ext cx="214" cy="2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omic Sans MS"/>
                  <a:buNone/>
                </a:pPr>
                <a:r>
                  <a:rPr b="0" i="0" lang="en-US" sz="240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y</a:t>
                </a:r>
                <a:endParaRPr/>
              </a:p>
            </p:txBody>
          </p:sp>
        </p:grpSp>
        <p:sp>
          <p:nvSpPr>
            <p:cNvPr id="188" name="Google Shape;188;p24"/>
            <p:cNvSpPr txBox="1"/>
            <p:nvPr/>
          </p:nvSpPr>
          <p:spPr>
            <a:xfrm>
              <a:off x="672" y="1296"/>
              <a:ext cx="1019" cy="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Y = </a:t>
              </a:r>
              <a:r>
                <a:rPr b="0" i="0" lang="en-US" sz="2400" u="none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x + </a:t>
              </a:r>
              <a:r>
                <a:rPr b="0" i="0" lang="en-US" sz="2400" u="none">
                  <a:solidFill>
                    <a:schemeClr val="hlink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</a:t>
              </a:r>
              <a:endParaRPr/>
            </a:p>
          </p:txBody>
        </p:sp>
        <p:sp>
          <p:nvSpPr>
            <p:cNvPr id="189" name="Google Shape;189;p24"/>
            <p:cNvSpPr txBox="1"/>
            <p:nvPr/>
          </p:nvSpPr>
          <p:spPr>
            <a:xfrm>
              <a:off x="470" y="1853"/>
              <a:ext cx="114" cy="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0" name="Google Shape;190;p24"/>
            <p:cNvSpPr txBox="1"/>
            <p:nvPr/>
          </p:nvSpPr>
          <p:spPr>
            <a:xfrm>
              <a:off x="960" y="2208"/>
              <a:ext cx="115" cy="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91" name="Google Shape;191;p24"/>
          <p:cNvGrpSpPr/>
          <p:nvPr/>
        </p:nvGrpSpPr>
        <p:grpSpPr>
          <a:xfrm>
            <a:off x="3206750" y="2133600"/>
            <a:ext cx="1670050" cy="3108325"/>
            <a:chOff x="2020" y="1344"/>
            <a:chExt cx="1052" cy="1958"/>
          </a:xfrm>
        </p:grpSpPr>
        <p:sp>
          <p:nvSpPr>
            <p:cNvPr id="192" name="Google Shape;192;p24"/>
            <p:cNvSpPr txBox="1"/>
            <p:nvPr/>
          </p:nvSpPr>
          <p:spPr>
            <a:xfrm>
              <a:off x="2064" y="1344"/>
              <a:ext cx="964" cy="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Y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=</a:t>
              </a:r>
              <a:r>
                <a:rPr b="0" i="0" lang="en-US" sz="2400" u="none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x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+</a:t>
              </a:r>
              <a:r>
                <a:rPr b="0" i="0" lang="en-US" sz="2400" u="none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93" name="Google Shape;193;p24"/>
            <p:cNvSpPr txBox="1"/>
            <p:nvPr/>
          </p:nvSpPr>
          <p:spPr>
            <a:xfrm>
              <a:off x="2044" y="1776"/>
              <a:ext cx="1004" cy="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Y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2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=</a:t>
              </a:r>
              <a:r>
                <a:rPr b="0" i="0" lang="en-US" sz="2400" u="none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x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2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+</a:t>
              </a:r>
              <a:r>
                <a:rPr b="0" i="0" lang="en-US" sz="2400" u="none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94" name="Google Shape;194;p24"/>
            <p:cNvSpPr txBox="1"/>
            <p:nvPr/>
          </p:nvSpPr>
          <p:spPr>
            <a:xfrm>
              <a:off x="2020" y="2784"/>
              <a:ext cx="1052" cy="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Y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=</a:t>
              </a:r>
              <a:r>
                <a:rPr b="0" i="0" lang="en-US" sz="2400" u="none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x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+</a:t>
              </a:r>
              <a:r>
                <a:rPr b="0" i="0" lang="en-US" sz="2400" u="none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2522" y="2208"/>
              <a:ext cx="48" cy="24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196" name="Google Shape;196;p24"/>
          <p:cNvCxnSpPr/>
          <p:nvPr/>
        </p:nvCxnSpPr>
        <p:spPr>
          <a:xfrm flipH="1" rot="10800000">
            <a:off x="304800" y="3200400"/>
            <a:ext cx="2286000" cy="60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97" name="Google Shape;197;p24"/>
          <p:cNvSpPr txBox="1"/>
          <p:nvPr/>
        </p:nvSpPr>
        <p:spPr>
          <a:xfrm>
            <a:off x="1066800" y="2438400"/>
            <a:ext cx="17287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 = </a:t>
            </a:r>
            <a:r>
              <a:rPr b="0" i="0" lang="en-US" sz="2400" u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m’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x + </a:t>
            </a:r>
            <a:r>
              <a:rPr b="0" i="0" lang="en-US" sz="2400" u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n’</a:t>
            </a:r>
            <a:endParaRPr/>
          </a:p>
        </p:txBody>
      </p:sp>
      <p:sp>
        <p:nvSpPr>
          <p:cNvPr id="198" name="Google Shape;198;p24"/>
          <p:cNvSpPr txBox="1"/>
          <p:nvPr/>
        </p:nvSpPr>
        <p:spPr>
          <a:xfrm>
            <a:off x="593725" y="5075237"/>
            <a:ext cx="20161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Image Space</a:t>
            </a:r>
            <a:endParaRPr/>
          </a:p>
        </p:txBody>
      </p:sp>
      <p:grpSp>
        <p:nvGrpSpPr>
          <p:cNvPr id="199" name="Google Shape;199;p24"/>
          <p:cNvGrpSpPr/>
          <p:nvPr/>
        </p:nvGrpSpPr>
        <p:grpSpPr>
          <a:xfrm>
            <a:off x="5638800" y="1874837"/>
            <a:ext cx="3505200" cy="3657600"/>
            <a:chOff x="3552" y="1181"/>
            <a:chExt cx="2208" cy="2304"/>
          </a:xfrm>
        </p:grpSpPr>
        <p:cxnSp>
          <p:nvCxnSpPr>
            <p:cNvPr id="200" name="Google Shape;200;p24"/>
            <p:cNvCxnSpPr/>
            <p:nvPr/>
          </p:nvCxnSpPr>
          <p:spPr>
            <a:xfrm rot="10800000">
              <a:off x="4320" y="1488"/>
              <a:ext cx="0" cy="144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201" name="Google Shape;201;p24"/>
            <p:cNvCxnSpPr/>
            <p:nvPr/>
          </p:nvCxnSpPr>
          <p:spPr>
            <a:xfrm>
              <a:off x="3552" y="2256"/>
              <a:ext cx="1632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202" name="Google Shape;202;p24"/>
            <p:cNvSpPr txBox="1"/>
            <p:nvPr/>
          </p:nvSpPr>
          <p:spPr>
            <a:xfrm>
              <a:off x="3686" y="3197"/>
              <a:ext cx="1640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Parameter Space</a:t>
              </a:r>
              <a:endParaRPr/>
            </a:p>
          </p:txBody>
        </p:sp>
        <p:sp>
          <p:nvSpPr>
            <p:cNvPr id="203" name="Google Shape;203;p24"/>
            <p:cNvSpPr txBox="1"/>
            <p:nvPr/>
          </p:nvSpPr>
          <p:spPr>
            <a:xfrm>
              <a:off x="4805" y="2304"/>
              <a:ext cx="955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intercept</a:t>
              </a:r>
              <a:endParaRPr/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4406" y="1181"/>
              <a:ext cx="571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slope</a:t>
              </a:r>
              <a:endParaRPr/>
            </a:p>
          </p:txBody>
        </p:sp>
      </p:grpSp>
      <p:sp>
        <p:nvSpPr>
          <p:cNvPr id="205" name="Google Shape;205;p24"/>
          <p:cNvSpPr/>
          <p:nvPr/>
        </p:nvSpPr>
        <p:spPr>
          <a:xfrm>
            <a:off x="4800600" y="3886200"/>
            <a:ext cx="6096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06" name="Google Shape;206;p24"/>
          <p:cNvGrpSpPr/>
          <p:nvPr/>
        </p:nvGrpSpPr>
        <p:grpSpPr>
          <a:xfrm>
            <a:off x="6461125" y="3094037"/>
            <a:ext cx="1411287" cy="1447800"/>
            <a:chOff x="4070" y="1949"/>
            <a:chExt cx="889" cy="912"/>
          </a:xfrm>
        </p:grpSpPr>
        <p:sp>
          <p:nvSpPr>
            <p:cNvPr id="207" name="Google Shape;207;p24"/>
            <p:cNvSpPr/>
            <p:nvPr/>
          </p:nvSpPr>
          <p:spPr>
            <a:xfrm>
              <a:off x="4752" y="2640"/>
              <a:ext cx="48" cy="96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8" name="Google Shape;208;p24"/>
            <p:cNvCxnSpPr/>
            <p:nvPr/>
          </p:nvCxnSpPr>
          <p:spPr>
            <a:xfrm rot="10800000">
              <a:off x="4752" y="2256"/>
              <a:ext cx="0" cy="384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9" name="Google Shape;209;p24"/>
            <p:cNvCxnSpPr/>
            <p:nvPr/>
          </p:nvCxnSpPr>
          <p:spPr>
            <a:xfrm rot="10800000">
              <a:off x="4320" y="2688"/>
              <a:ext cx="432" cy="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10" name="Google Shape;210;p24"/>
            <p:cNvSpPr txBox="1"/>
            <p:nvPr/>
          </p:nvSpPr>
          <p:spPr>
            <a:xfrm>
              <a:off x="4070" y="2573"/>
              <a:ext cx="265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</a:t>
              </a:r>
              <a:endParaRPr/>
            </a:p>
          </p:txBody>
        </p:sp>
        <p:sp>
          <p:nvSpPr>
            <p:cNvPr id="211" name="Google Shape;211;p24"/>
            <p:cNvSpPr txBox="1"/>
            <p:nvPr/>
          </p:nvSpPr>
          <p:spPr>
            <a:xfrm>
              <a:off x="4742" y="1949"/>
              <a:ext cx="217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</a:t>
              </a:r>
              <a:endParaRPr/>
            </a:p>
          </p:txBody>
        </p:sp>
      </p:grpSp>
      <p:grpSp>
        <p:nvGrpSpPr>
          <p:cNvPr id="212" name="Google Shape;212;p24"/>
          <p:cNvGrpSpPr/>
          <p:nvPr/>
        </p:nvGrpSpPr>
        <p:grpSpPr>
          <a:xfrm>
            <a:off x="6613525" y="2636837"/>
            <a:ext cx="857250" cy="1295400"/>
            <a:chOff x="4166" y="1661"/>
            <a:chExt cx="540" cy="816"/>
          </a:xfrm>
        </p:grpSpPr>
        <p:sp>
          <p:nvSpPr>
            <p:cNvPr id="213" name="Google Shape;213;p24"/>
            <p:cNvSpPr/>
            <p:nvPr/>
          </p:nvSpPr>
          <p:spPr>
            <a:xfrm>
              <a:off x="4464" y="1872"/>
              <a:ext cx="48" cy="96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14" name="Google Shape;214;p24"/>
            <p:cNvCxnSpPr/>
            <p:nvPr/>
          </p:nvCxnSpPr>
          <p:spPr>
            <a:xfrm>
              <a:off x="4512" y="1920"/>
              <a:ext cx="0" cy="336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5" name="Google Shape;215;p24"/>
            <p:cNvCxnSpPr/>
            <p:nvPr/>
          </p:nvCxnSpPr>
          <p:spPr>
            <a:xfrm rot="10800000">
              <a:off x="4320" y="1920"/>
              <a:ext cx="192" cy="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16" name="Google Shape;216;p24"/>
            <p:cNvSpPr txBox="1"/>
            <p:nvPr/>
          </p:nvSpPr>
          <p:spPr>
            <a:xfrm>
              <a:off x="4166" y="1661"/>
              <a:ext cx="300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2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m’</a:t>
              </a:r>
              <a:endParaRPr/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4454" y="2189"/>
              <a:ext cx="252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2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n’</a:t>
              </a:r>
              <a:endParaRPr/>
            </a:p>
          </p:txBody>
        </p:sp>
      </p:grpSp>
      <p:sp>
        <p:nvSpPr>
          <p:cNvPr id="218" name="Google Shape;218;p24"/>
          <p:cNvSpPr txBox="1"/>
          <p:nvPr/>
        </p:nvSpPr>
        <p:spPr>
          <a:xfrm>
            <a:off x="1508125" y="5608637"/>
            <a:ext cx="61499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Line in Img. Space ~ Point in Param. Space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idx="4294967295" type="title"/>
          </p:nvPr>
        </p:nvSpPr>
        <p:spPr>
          <a:xfrm>
            <a:off x="0" y="0"/>
            <a:ext cx="9144000" cy="1524000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1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any case, we need information reduction</a:t>
            </a:r>
            <a:endParaRPr/>
          </a:p>
        </p:txBody>
      </p:sp>
      <p:pic>
        <p:nvPicPr>
          <p:cNvPr id="46" name="Google Shape;46;p7"/>
          <p:cNvPicPr preferRelativeResize="0"/>
          <p:nvPr>
            <p:ph idx="2" type="clipArt"/>
          </p:nvPr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0" y="1646237"/>
            <a:ext cx="9144000" cy="5211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Technique</a:t>
            </a:r>
            <a:endParaRPr/>
          </a:p>
        </p:txBody>
      </p:sp>
      <p:sp>
        <p:nvSpPr>
          <p:cNvPr id="224" name="Google Shape;224;p25"/>
          <p:cNvSpPr txBox="1"/>
          <p:nvPr>
            <p:ph idx="1" type="body"/>
          </p:nvPr>
        </p:nvSpPr>
        <p:spPr>
          <a:xfrm>
            <a:off x="762000" y="1143000"/>
            <a:ext cx="77724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an edge point, there is an infinite number of lines passing through it (Vary m and n).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lines can be represented as a line in parameter space.</a:t>
            </a:r>
            <a:endParaRPr/>
          </a:p>
        </p:txBody>
      </p:sp>
      <p:grpSp>
        <p:nvGrpSpPr>
          <p:cNvPr id="225" name="Google Shape;225;p25"/>
          <p:cNvGrpSpPr/>
          <p:nvPr/>
        </p:nvGrpSpPr>
        <p:grpSpPr>
          <a:xfrm>
            <a:off x="4648200" y="2895600"/>
            <a:ext cx="3505200" cy="3657600"/>
            <a:chOff x="2928" y="1824"/>
            <a:chExt cx="2208" cy="2304"/>
          </a:xfrm>
        </p:grpSpPr>
        <p:grpSp>
          <p:nvGrpSpPr>
            <p:cNvPr id="226" name="Google Shape;226;p25"/>
            <p:cNvGrpSpPr/>
            <p:nvPr/>
          </p:nvGrpSpPr>
          <p:grpSpPr>
            <a:xfrm>
              <a:off x="2928" y="1824"/>
              <a:ext cx="2208" cy="2304"/>
              <a:chOff x="2928" y="1824"/>
              <a:chExt cx="2208" cy="2304"/>
            </a:xfrm>
          </p:grpSpPr>
          <p:cxnSp>
            <p:nvCxnSpPr>
              <p:cNvPr id="227" name="Google Shape;227;p25"/>
              <p:cNvCxnSpPr/>
              <p:nvPr/>
            </p:nvCxnSpPr>
            <p:spPr>
              <a:xfrm>
                <a:off x="3024" y="2592"/>
                <a:ext cx="1488" cy="1008"/>
              </a:xfrm>
              <a:prstGeom prst="straightConnector1">
                <a:avLst/>
              </a:prstGeom>
              <a:noFill/>
              <a:ln cap="flat" cmpd="sng" w="57150">
                <a:solidFill>
                  <a:schemeClr val="hlink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grpSp>
            <p:nvGrpSpPr>
              <p:cNvPr id="228" name="Google Shape;228;p25"/>
              <p:cNvGrpSpPr/>
              <p:nvPr/>
            </p:nvGrpSpPr>
            <p:grpSpPr>
              <a:xfrm>
                <a:off x="2928" y="1824"/>
                <a:ext cx="2208" cy="2304"/>
                <a:chOff x="3552" y="1181"/>
                <a:chExt cx="2208" cy="2304"/>
              </a:xfrm>
            </p:grpSpPr>
            <p:cxnSp>
              <p:nvCxnSpPr>
                <p:cNvPr id="229" name="Google Shape;229;p25"/>
                <p:cNvCxnSpPr/>
                <p:nvPr/>
              </p:nvCxnSpPr>
              <p:spPr>
                <a:xfrm rot="10800000">
                  <a:off x="4320" y="1488"/>
                  <a:ext cx="0" cy="144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med" w="med" type="none"/>
                  <a:tailEnd len="med" w="med" type="triangle"/>
                </a:ln>
              </p:spPr>
            </p:cxnSp>
            <p:cxnSp>
              <p:nvCxnSpPr>
                <p:cNvPr id="230" name="Google Shape;230;p25"/>
                <p:cNvCxnSpPr/>
                <p:nvPr/>
              </p:nvCxnSpPr>
              <p:spPr>
                <a:xfrm>
                  <a:off x="3552" y="2256"/>
                  <a:ext cx="163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med" w="med" type="none"/>
                  <a:tailEnd len="med" w="med" type="triangle"/>
                </a:ln>
              </p:spPr>
            </p:cxnSp>
            <p:sp>
              <p:nvSpPr>
                <p:cNvPr id="231" name="Google Shape;231;p25"/>
                <p:cNvSpPr txBox="1"/>
                <p:nvPr/>
              </p:nvSpPr>
              <p:spPr>
                <a:xfrm>
                  <a:off x="3686" y="3197"/>
                  <a:ext cx="1640" cy="2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omic Sans MS"/>
                    <a:buNone/>
                  </a:pPr>
                  <a:r>
                    <a:rPr b="0" i="0" lang="en-US" sz="2400" u="none">
                      <a:solidFill>
                        <a:schemeClr val="dk1"/>
                      </a:solidFill>
                      <a:latin typeface="Comic Sans MS"/>
                      <a:ea typeface="Comic Sans MS"/>
                      <a:cs typeface="Comic Sans MS"/>
                      <a:sym typeface="Comic Sans MS"/>
                    </a:rPr>
                    <a:t>Parameter Space</a:t>
                  </a:r>
                  <a:endParaRPr/>
                </a:p>
              </p:txBody>
            </p:sp>
            <p:sp>
              <p:nvSpPr>
                <p:cNvPr id="232" name="Google Shape;232;p25"/>
                <p:cNvSpPr txBox="1"/>
                <p:nvPr/>
              </p:nvSpPr>
              <p:spPr>
                <a:xfrm>
                  <a:off x="4805" y="2304"/>
                  <a:ext cx="955" cy="2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omic Sans MS"/>
                    <a:buNone/>
                  </a:pPr>
                  <a:r>
                    <a:rPr b="0" i="0" lang="en-US" sz="2400" u="none">
                      <a:solidFill>
                        <a:schemeClr val="dk1"/>
                      </a:solidFill>
                      <a:latin typeface="Comic Sans MS"/>
                      <a:ea typeface="Comic Sans MS"/>
                      <a:cs typeface="Comic Sans MS"/>
                      <a:sym typeface="Comic Sans MS"/>
                    </a:rPr>
                    <a:t>intercept</a:t>
                  </a:r>
                  <a:endParaRPr/>
                </a:p>
              </p:txBody>
            </p:sp>
            <p:sp>
              <p:nvSpPr>
                <p:cNvPr id="233" name="Google Shape;233;p25"/>
                <p:cNvSpPr txBox="1"/>
                <p:nvPr/>
              </p:nvSpPr>
              <p:spPr>
                <a:xfrm>
                  <a:off x="4406" y="1181"/>
                  <a:ext cx="571" cy="2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omic Sans MS"/>
                    <a:buNone/>
                  </a:pPr>
                  <a:r>
                    <a:rPr b="0" i="0" lang="en-US" sz="2400" u="none">
                      <a:solidFill>
                        <a:schemeClr val="dk1"/>
                      </a:solidFill>
                      <a:latin typeface="Comic Sans MS"/>
                      <a:ea typeface="Comic Sans MS"/>
                      <a:cs typeface="Comic Sans MS"/>
                      <a:sym typeface="Comic Sans MS"/>
                    </a:rPr>
                    <a:t>slope</a:t>
                  </a:r>
                  <a:endParaRPr/>
                </a:p>
              </p:txBody>
            </p:sp>
          </p:grpSp>
        </p:grpSp>
        <p:grpSp>
          <p:nvGrpSpPr>
            <p:cNvPr id="234" name="Google Shape;234;p25"/>
            <p:cNvGrpSpPr/>
            <p:nvPr/>
          </p:nvGrpSpPr>
          <p:grpSpPr>
            <a:xfrm>
              <a:off x="3446" y="2592"/>
              <a:ext cx="889" cy="912"/>
              <a:chOff x="4070" y="1949"/>
              <a:chExt cx="889" cy="912"/>
            </a:xfrm>
          </p:grpSpPr>
          <p:sp>
            <p:nvSpPr>
              <p:cNvPr id="235" name="Google Shape;235;p25"/>
              <p:cNvSpPr/>
              <p:nvPr/>
            </p:nvSpPr>
            <p:spPr>
              <a:xfrm>
                <a:off x="4752" y="2640"/>
                <a:ext cx="48" cy="96"/>
              </a:xfrm>
              <a:prstGeom prst="ellipse">
                <a:avLst/>
              </a:prstGeom>
              <a:solidFill>
                <a:schemeClr val="hlink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236" name="Google Shape;236;p25"/>
              <p:cNvCxnSpPr/>
              <p:nvPr/>
            </p:nvCxnSpPr>
            <p:spPr>
              <a:xfrm rot="10800000">
                <a:off x="4752" y="2256"/>
                <a:ext cx="0" cy="384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37" name="Google Shape;237;p25"/>
              <p:cNvCxnSpPr/>
              <p:nvPr/>
            </p:nvCxnSpPr>
            <p:spPr>
              <a:xfrm rot="10800000">
                <a:off x="4320" y="2688"/>
                <a:ext cx="432" cy="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38" name="Google Shape;238;p25"/>
              <p:cNvSpPr txBox="1"/>
              <p:nvPr/>
            </p:nvSpPr>
            <p:spPr>
              <a:xfrm>
                <a:off x="4070" y="2573"/>
                <a:ext cx="265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2400"/>
                  <a:buFont typeface="Comic Sans MS"/>
                  <a:buNone/>
                </a:pPr>
                <a:r>
                  <a:rPr b="0" i="0" lang="en-US" sz="2400" u="none">
                    <a:solidFill>
                      <a:srgbClr val="FF0000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m</a:t>
                </a:r>
                <a:endParaRPr/>
              </a:p>
            </p:txBody>
          </p:sp>
          <p:sp>
            <p:nvSpPr>
              <p:cNvPr id="239" name="Google Shape;239;p25"/>
              <p:cNvSpPr txBox="1"/>
              <p:nvPr/>
            </p:nvSpPr>
            <p:spPr>
              <a:xfrm>
                <a:off x="4742" y="1949"/>
                <a:ext cx="217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2400"/>
                  <a:buFont typeface="Comic Sans MS"/>
                  <a:buNone/>
                </a:pPr>
                <a:r>
                  <a:rPr b="0" i="0" lang="en-US" sz="2400" u="none">
                    <a:solidFill>
                      <a:srgbClr val="FF0000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n</a:t>
                </a:r>
                <a:endParaRPr/>
              </a:p>
            </p:txBody>
          </p:sp>
        </p:grpSp>
      </p:grpSp>
      <p:grpSp>
        <p:nvGrpSpPr>
          <p:cNvPr id="240" name="Google Shape;240;p25"/>
          <p:cNvGrpSpPr/>
          <p:nvPr/>
        </p:nvGrpSpPr>
        <p:grpSpPr>
          <a:xfrm>
            <a:off x="505265" y="3352800"/>
            <a:ext cx="3118997" cy="3161202"/>
            <a:chOff x="318" y="2112"/>
            <a:chExt cx="1965" cy="1991"/>
          </a:xfrm>
        </p:grpSpPr>
        <p:cxnSp>
          <p:nvCxnSpPr>
            <p:cNvPr id="241" name="Google Shape;241;p25"/>
            <p:cNvCxnSpPr/>
            <p:nvPr/>
          </p:nvCxnSpPr>
          <p:spPr>
            <a:xfrm>
              <a:off x="336" y="3523"/>
              <a:ext cx="1632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242" name="Google Shape;242;p25"/>
            <p:cNvCxnSpPr/>
            <p:nvPr/>
          </p:nvCxnSpPr>
          <p:spPr>
            <a:xfrm rot="-180000">
              <a:off x="336" y="2880"/>
              <a:ext cx="1632" cy="720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grpSp>
          <p:nvGrpSpPr>
            <p:cNvPr id="243" name="Google Shape;243;p25"/>
            <p:cNvGrpSpPr/>
            <p:nvPr/>
          </p:nvGrpSpPr>
          <p:grpSpPr>
            <a:xfrm>
              <a:off x="437" y="2112"/>
              <a:ext cx="1846" cy="1991"/>
              <a:chOff x="437" y="2112"/>
              <a:chExt cx="1846" cy="1991"/>
            </a:xfrm>
          </p:grpSpPr>
          <p:cxnSp>
            <p:nvCxnSpPr>
              <p:cNvPr id="244" name="Google Shape;244;p25"/>
              <p:cNvCxnSpPr/>
              <p:nvPr/>
            </p:nvCxnSpPr>
            <p:spPr>
              <a:xfrm rot="10800000">
                <a:off x="672" y="2419"/>
                <a:ext cx="0" cy="134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triangle"/>
              </a:ln>
            </p:spPr>
          </p:cxnSp>
          <p:sp>
            <p:nvSpPr>
              <p:cNvPr id="245" name="Google Shape;245;p25"/>
              <p:cNvSpPr txBox="1"/>
              <p:nvPr/>
            </p:nvSpPr>
            <p:spPr>
              <a:xfrm>
                <a:off x="1958" y="3360"/>
                <a:ext cx="229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omic Sans MS"/>
                  <a:buNone/>
                </a:pPr>
                <a:r>
                  <a:rPr b="0" i="0" lang="en-US" sz="240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x</a:t>
                </a:r>
                <a:endParaRPr/>
              </a:p>
            </p:txBody>
          </p:sp>
          <p:sp>
            <p:nvSpPr>
              <p:cNvPr id="246" name="Google Shape;246;p25"/>
              <p:cNvSpPr txBox="1"/>
              <p:nvPr/>
            </p:nvSpPr>
            <p:spPr>
              <a:xfrm>
                <a:off x="470" y="2112"/>
                <a:ext cx="216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omic Sans MS"/>
                  <a:buNone/>
                </a:pPr>
                <a:r>
                  <a:rPr b="0" i="0" lang="en-US" sz="240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y</a:t>
                </a:r>
                <a:endParaRPr/>
              </a:p>
            </p:txBody>
          </p:sp>
          <p:sp>
            <p:nvSpPr>
              <p:cNvPr id="247" name="Google Shape;247;p25"/>
              <p:cNvSpPr txBox="1"/>
              <p:nvPr/>
            </p:nvSpPr>
            <p:spPr>
              <a:xfrm>
                <a:off x="1008" y="2131"/>
                <a:ext cx="1275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omic Sans MS"/>
                  <a:buNone/>
                </a:pPr>
                <a:r>
                  <a:rPr b="0" i="0" lang="en-US" sz="240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n = </a:t>
                </a:r>
                <a:r>
                  <a:rPr b="0" i="0" lang="en-US" sz="2400" u="none">
                    <a:solidFill>
                      <a:srgbClr val="FF0000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(-x)</a:t>
                </a:r>
                <a:r>
                  <a:rPr b="0" i="0" lang="en-US" sz="240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 m + </a:t>
                </a:r>
                <a:r>
                  <a:rPr b="0" i="0" lang="en-US" sz="2400" u="none">
                    <a:solidFill>
                      <a:srgbClr val="FF0000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y</a:t>
                </a:r>
                <a:endParaRPr/>
              </a:p>
            </p:txBody>
          </p:sp>
          <p:sp>
            <p:nvSpPr>
              <p:cNvPr id="248" name="Google Shape;248;p25"/>
              <p:cNvSpPr txBox="1"/>
              <p:nvPr/>
            </p:nvSpPr>
            <p:spPr>
              <a:xfrm>
                <a:off x="806" y="2688"/>
                <a:ext cx="116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9" name="Google Shape;249;p25"/>
              <p:cNvSpPr txBox="1"/>
              <p:nvPr/>
            </p:nvSpPr>
            <p:spPr>
              <a:xfrm>
                <a:off x="1296" y="3043"/>
                <a:ext cx="116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0" name="Google Shape;250;p25"/>
              <p:cNvSpPr txBox="1"/>
              <p:nvPr/>
            </p:nvSpPr>
            <p:spPr>
              <a:xfrm>
                <a:off x="672" y="2736"/>
                <a:ext cx="622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2400"/>
                  <a:buFont typeface="Comic Sans MS"/>
                  <a:buNone/>
                </a:pPr>
                <a:r>
                  <a:rPr b="0" i="0" lang="en-US" sz="2400" u="none">
                    <a:solidFill>
                      <a:srgbClr val="FF0000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P(x,y)</a:t>
                </a:r>
                <a:endParaRPr/>
              </a:p>
            </p:txBody>
          </p:sp>
          <p:cxnSp>
            <p:nvCxnSpPr>
              <p:cNvPr id="251" name="Google Shape;251;p25"/>
              <p:cNvCxnSpPr/>
              <p:nvPr/>
            </p:nvCxnSpPr>
            <p:spPr>
              <a:xfrm rot="-2280000">
                <a:off x="569" y="2769"/>
                <a:ext cx="1632" cy="720"/>
              </a:xfrm>
              <a:prstGeom prst="straightConnector1">
                <a:avLst/>
              </a:prstGeom>
              <a:noFill/>
              <a:ln cap="flat" cmpd="sng" w="57150">
                <a:solidFill>
                  <a:schemeClr val="dk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52" name="Google Shape;252;p25"/>
              <p:cNvCxnSpPr/>
              <p:nvPr/>
            </p:nvCxnSpPr>
            <p:spPr>
              <a:xfrm rot="-4320000">
                <a:off x="216" y="2856"/>
                <a:ext cx="1632" cy="720"/>
              </a:xfrm>
              <a:prstGeom prst="straightConnector1">
                <a:avLst/>
              </a:prstGeom>
              <a:noFill/>
              <a:ln cap="flat" cmpd="sng" w="57150">
                <a:solidFill>
                  <a:schemeClr val="lt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>
            <p:ph type="title"/>
          </p:nvPr>
        </p:nvSpPr>
        <p:spPr>
          <a:xfrm>
            <a:off x="6096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Technique</a:t>
            </a:r>
            <a:endParaRPr/>
          </a:p>
        </p:txBody>
      </p:sp>
      <p:sp>
        <p:nvSpPr>
          <p:cNvPr id="258" name="Google Shape;258;p26"/>
          <p:cNvSpPr txBox="1"/>
          <p:nvPr>
            <p:ph idx="1" type="body"/>
          </p:nvPr>
        </p:nvSpPr>
        <p:spPr>
          <a:xfrm>
            <a:off x="457200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a set of </a:t>
            </a:r>
            <a:r>
              <a:rPr b="0" i="0" lang="en-US" sz="3200" u="non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collinear edge points</a:t>
            </a: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each of them have </a:t>
            </a:r>
            <a:r>
              <a:rPr b="0" i="0" lang="en-US" sz="3200" u="non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associated a line</a:t>
            </a: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parameter space.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lines </a:t>
            </a:r>
            <a:r>
              <a:rPr b="0" i="0" lang="en-US" sz="2800" u="none" cap="none" strike="noStrik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intersect at the point (m,n)</a:t>
            </a: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corresponding to the </a:t>
            </a:r>
            <a:r>
              <a:rPr b="0" i="0" lang="en-US" sz="2800" u="none" cap="none" strike="noStrike">
                <a:solidFill>
                  <a:srgbClr val="0099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parameters of the line in the image space.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 txBox="1"/>
          <p:nvPr>
            <p:ph idx="4294967295" type="title"/>
          </p:nvPr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Times New Roman"/>
              <a:buNone/>
            </a:pPr>
            <a:r>
              <a:rPr b="0" i="0" lang="en-US" sz="3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</a:t>
            </a:r>
            <a:r>
              <a:rPr b="0" i="0" lang="en-US" sz="4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slope-intercept </a:t>
            </a:r>
            <a:r>
              <a:rPr b="0" i="0" lang="en-US" sz="3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parametrization</a:t>
            </a:r>
            <a:endParaRPr/>
          </a:p>
        </p:txBody>
      </p:sp>
      <p:sp>
        <p:nvSpPr>
          <p:cNvPr id="264" name="Google Shape;264;p27"/>
          <p:cNvSpPr txBox="1"/>
          <p:nvPr>
            <p:ph idx="4294967295" type="body"/>
          </p:nvPr>
        </p:nvSpPr>
        <p:spPr>
          <a:xfrm>
            <a:off x="0" y="1524000"/>
            <a:ext cx="91440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</a:t>
            </a:r>
            <a:r>
              <a:rPr b="0" i="0" lang="en-US" sz="24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Edge Pixel</a:t>
            </a:r>
            <a:r>
              <a:rPr b="0" i="0" lang="en-US" sz="24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</a:t>
            </a: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Space</a:t>
            </a:r>
            <a:r>
              <a:rPr b="0" i="0" lang="en-US" sz="24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would vote into Hough Space all possible lines that contain that point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Arial Black"/>
              <a:buNone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 Black"/>
                <a:ea typeface="Arial Black"/>
                <a:cs typeface="Arial Black"/>
                <a:sym typeface="Arial Black"/>
              </a:rPr>
              <a:t>      y = kx + q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Continue to Add Votes for different Edge Pixels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Intersection gives Equation for line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Edge Detected Image (real space)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Space</a:t>
            </a:r>
            <a:endParaRPr/>
          </a:p>
        </p:txBody>
      </p:sp>
      <p:pic>
        <p:nvPicPr>
          <p:cNvPr id="265" name="Google Shape;26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4314825"/>
            <a:ext cx="6477000" cy="2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7"/>
          <p:cNvSpPr/>
          <p:nvPr/>
        </p:nvSpPr>
        <p:spPr>
          <a:xfrm>
            <a:off x="304800" y="1600200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 txBox="1"/>
          <p:nvPr>
            <p:ph idx="4294967295"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 - parametric representation</a:t>
            </a:r>
            <a:endParaRPr/>
          </a:p>
        </p:txBody>
      </p:sp>
      <p:sp>
        <p:nvSpPr>
          <p:cNvPr id="272" name="Google Shape;272;p28"/>
          <p:cNvSpPr txBox="1"/>
          <p:nvPr>
            <p:ph idx="4294967295" type="body"/>
          </p:nvPr>
        </p:nvSpPr>
        <p:spPr>
          <a:xfrm>
            <a:off x="0" y="1143000"/>
            <a:ext cx="9144000" cy="417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Times New Roman"/>
              <a:buChar char="•"/>
            </a:pPr>
            <a:r>
              <a:rPr b="1" i="0" lang="en-US" sz="20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= kx + q	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CC"/>
              </a:buClr>
              <a:buSzPts val="1800"/>
              <a:buFont typeface="Times New Roman"/>
              <a:buChar char="–"/>
            </a:pPr>
            <a:r>
              <a:rPr b="1" i="0" lang="en-US" sz="1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(x,y) - co-ordinates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CC"/>
              </a:buClr>
              <a:buSzPts val="1800"/>
              <a:buFont typeface="Times New Roman"/>
              <a:buChar char="–"/>
            </a:pPr>
            <a:r>
              <a:rPr b="1" i="0" lang="en-US" sz="1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- gradient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CC"/>
              </a:buClr>
              <a:buSzPts val="1800"/>
              <a:buFont typeface="Times New Roman"/>
              <a:buChar char="–"/>
            </a:pPr>
            <a:r>
              <a:rPr b="1" i="0" lang="en-US" sz="1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 - y intercept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Times New Roman"/>
              <a:buChar char="•"/>
            </a:pPr>
            <a:r>
              <a:rPr b="1" i="0" lang="en-US" sz="20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straight line is characterized by k &amp; q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CC"/>
              </a:buClr>
              <a:buSzPts val="1800"/>
              <a:buFont typeface="Times New Roman"/>
              <a:buChar char="–"/>
            </a:pPr>
            <a:r>
              <a:rPr b="1" i="0" lang="en-US" sz="1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: ‘slope-intercept’ or (k,q) space not (x,y) space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CC"/>
              </a:buClr>
              <a:buSzPts val="1800"/>
              <a:buFont typeface="Times New Roman"/>
              <a:buChar char="–"/>
            </a:pPr>
            <a:r>
              <a:rPr b="1" i="0" lang="en-US" sz="1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(k,q) - parameter space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CC"/>
              </a:buClr>
              <a:buSzPts val="1800"/>
              <a:buFont typeface="Times New Roman"/>
              <a:buChar char="–"/>
            </a:pPr>
            <a:r>
              <a:rPr b="1" i="0" lang="en-US" sz="1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(x,y) - image space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CC"/>
              </a:buClr>
              <a:buSzPts val="1800"/>
              <a:buFont typeface="Times New Roman"/>
              <a:buChar char="–"/>
            </a:pPr>
            <a:r>
              <a:rPr b="1" i="0" lang="en-US" sz="1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use (k,q) co-ordinates to represent a line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CC"/>
              </a:buClr>
              <a:buSzPts val="1800"/>
              <a:buFont typeface="Times New Roman"/>
              <a:buNone/>
            </a:pPr>
            <a:r>
              <a:t/>
            </a:r>
            <a:endParaRPr b="1" i="0" sz="1800" u="none" cap="none" strike="noStrik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3" name="Google Shape;27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4318000"/>
            <a:ext cx="6477000" cy="2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Looking at it backwards …</a:t>
            </a:r>
            <a:endParaRPr/>
          </a:p>
        </p:txBody>
      </p:sp>
      <p:sp>
        <p:nvSpPr>
          <p:cNvPr id="279" name="Google Shape;279;p29"/>
          <p:cNvSpPr txBox="1"/>
          <p:nvPr/>
        </p:nvSpPr>
        <p:spPr>
          <a:xfrm>
            <a:off x="6553200" y="3048000"/>
            <a:ext cx="19208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b="0" baseline="-25000" i="0" lang="en-US" sz="240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=m </a:t>
            </a:r>
            <a:r>
              <a:rPr b="0" i="0" lang="en-US" sz="240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b="0" baseline="-25000" i="0" lang="en-US" sz="240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+n</a:t>
            </a:r>
            <a:endParaRPr/>
          </a:p>
        </p:txBody>
      </p:sp>
      <p:sp>
        <p:nvSpPr>
          <p:cNvPr id="280" name="Google Shape;280;p29"/>
          <p:cNvSpPr txBox="1"/>
          <p:nvPr/>
        </p:nvSpPr>
        <p:spPr>
          <a:xfrm>
            <a:off x="1050925" y="1951037"/>
            <a:ext cx="19526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Image space</a:t>
            </a:r>
            <a:endParaRPr/>
          </a:p>
        </p:txBody>
      </p:sp>
      <p:sp>
        <p:nvSpPr>
          <p:cNvPr id="281" name="Google Shape;281;p29"/>
          <p:cNvSpPr txBox="1"/>
          <p:nvPr/>
        </p:nvSpPr>
        <p:spPr>
          <a:xfrm>
            <a:off x="457200" y="25146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Fix (m,n), Vary (x,y) - </a:t>
            </a:r>
            <a:r>
              <a:rPr b="0" i="0" lang="en-US" sz="2400" u="none">
                <a:solidFill>
                  <a:srgbClr val="FF0066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Line</a:t>
            </a:r>
            <a:endParaRPr/>
          </a:p>
        </p:txBody>
      </p:sp>
      <p:sp>
        <p:nvSpPr>
          <p:cNvPr id="282" name="Google Shape;282;p29"/>
          <p:cNvSpPr txBox="1"/>
          <p:nvPr/>
        </p:nvSpPr>
        <p:spPr>
          <a:xfrm>
            <a:off x="457200" y="3124200"/>
            <a:ext cx="60753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Fix (x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,y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), Vary (m,n) – Lines thru a </a:t>
            </a:r>
            <a:r>
              <a:rPr b="0" i="0" lang="en-US" sz="2400" u="none">
                <a:solidFill>
                  <a:srgbClr val="FF0066"/>
                </a:solidFill>
                <a:latin typeface="Comic Sans MS"/>
                <a:ea typeface="Comic Sans MS"/>
                <a:cs typeface="Comic Sans MS"/>
                <a:sym typeface="Comic Sans MS"/>
              </a:rPr>
              <a:t>Point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</p:txBody>
      </p:sp>
      <p:sp>
        <p:nvSpPr>
          <p:cNvPr id="283" name="Google Shape;283;p29"/>
          <p:cNvSpPr txBox="1"/>
          <p:nvPr/>
        </p:nvSpPr>
        <p:spPr>
          <a:xfrm>
            <a:off x="6400800" y="2438400"/>
            <a:ext cx="16176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 = </a:t>
            </a:r>
            <a:r>
              <a:rPr b="0" i="0" lang="en-US" sz="240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x + </a:t>
            </a:r>
            <a:r>
              <a:rPr b="0" i="0" lang="en-US" sz="240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endParaRPr/>
          </a:p>
        </p:txBody>
      </p:sp>
      <p:sp>
        <p:nvSpPr>
          <p:cNvPr id="284" name="Google Shape;284;p29"/>
          <p:cNvSpPr txBox="1"/>
          <p:nvPr/>
        </p:nvSpPr>
        <p:spPr>
          <a:xfrm>
            <a:off x="8959850" y="2713037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85" name="Google Shape;285;p29"/>
          <p:cNvGrpSpPr/>
          <p:nvPr/>
        </p:nvGrpSpPr>
        <p:grpSpPr>
          <a:xfrm>
            <a:off x="2743200" y="3779837"/>
            <a:ext cx="2938462" cy="2697162"/>
            <a:chOff x="768" y="1853"/>
            <a:chExt cx="1851" cy="1699"/>
          </a:xfrm>
        </p:grpSpPr>
        <p:grpSp>
          <p:nvGrpSpPr>
            <p:cNvPr id="286" name="Google Shape;286;p29"/>
            <p:cNvGrpSpPr/>
            <p:nvPr/>
          </p:nvGrpSpPr>
          <p:grpSpPr>
            <a:xfrm>
              <a:off x="768" y="2160"/>
              <a:ext cx="1851" cy="1392"/>
              <a:chOff x="768" y="2160"/>
              <a:chExt cx="1851" cy="1392"/>
            </a:xfrm>
          </p:grpSpPr>
          <p:cxnSp>
            <p:nvCxnSpPr>
              <p:cNvPr id="287" name="Google Shape;287;p29"/>
              <p:cNvCxnSpPr/>
              <p:nvPr/>
            </p:nvCxnSpPr>
            <p:spPr>
              <a:xfrm rot="10800000">
                <a:off x="1104" y="2160"/>
                <a:ext cx="0" cy="134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triangle"/>
              </a:ln>
            </p:spPr>
          </p:cxnSp>
          <p:cxnSp>
            <p:nvCxnSpPr>
              <p:cNvPr id="288" name="Google Shape;288;p29"/>
              <p:cNvCxnSpPr/>
              <p:nvPr/>
            </p:nvCxnSpPr>
            <p:spPr>
              <a:xfrm>
                <a:off x="768" y="3264"/>
                <a:ext cx="163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triangle"/>
              </a:ln>
            </p:spPr>
          </p:cxnSp>
          <p:cxnSp>
            <p:nvCxnSpPr>
              <p:cNvPr id="289" name="Google Shape;289;p29"/>
              <p:cNvCxnSpPr/>
              <p:nvPr/>
            </p:nvCxnSpPr>
            <p:spPr>
              <a:xfrm>
                <a:off x="816" y="2400"/>
                <a:ext cx="1392" cy="1152"/>
              </a:xfrm>
              <a:prstGeom prst="straightConnector1">
                <a:avLst/>
              </a:prstGeom>
              <a:noFill/>
              <a:ln cap="flat" cmpd="sng" w="57150">
                <a:solidFill>
                  <a:schemeClr val="hlink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90" name="Google Shape;290;p29"/>
              <p:cNvSpPr txBox="1"/>
              <p:nvPr/>
            </p:nvSpPr>
            <p:spPr>
              <a:xfrm>
                <a:off x="2390" y="3101"/>
                <a:ext cx="229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omic Sans MS"/>
                  <a:buNone/>
                </a:pPr>
                <a:r>
                  <a:rPr b="0" i="0" lang="en-US" sz="240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x</a:t>
                </a:r>
                <a:endParaRPr/>
              </a:p>
            </p:txBody>
          </p:sp>
        </p:grpSp>
        <p:sp>
          <p:nvSpPr>
            <p:cNvPr id="291" name="Google Shape;291;p29"/>
            <p:cNvSpPr txBox="1"/>
            <p:nvPr/>
          </p:nvSpPr>
          <p:spPr>
            <a:xfrm>
              <a:off x="902" y="1853"/>
              <a:ext cx="216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y</a:t>
              </a:r>
              <a:endParaRPr/>
            </a:p>
          </p:txBody>
        </p:sp>
      </p:grpSp>
      <p:sp>
        <p:nvSpPr>
          <p:cNvPr id="292" name="Google Shape;292;p29"/>
          <p:cNvSpPr txBox="1"/>
          <p:nvPr/>
        </p:nvSpPr>
        <p:spPr>
          <a:xfrm>
            <a:off x="3489325" y="4694237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4267200" y="5257800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94" name="Google Shape;294;p29"/>
          <p:cNvCxnSpPr/>
          <p:nvPr/>
        </p:nvCxnSpPr>
        <p:spPr>
          <a:xfrm flipH="1" rot="10800000">
            <a:off x="3048000" y="4953000"/>
            <a:ext cx="2286000" cy="60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95" name="Google Shape;295;p29"/>
          <p:cNvCxnSpPr/>
          <p:nvPr/>
        </p:nvCxnSpPr>
        <p:spPr>
          <a:xfrm flipH="1" rot="8460000">
            <a:off x="2895600" y="4648200"/>
            <a:ext cx="2286000" cy="60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96" name="Google Shape;296;p29"/>
          <p:cNvCxnSpPr/>
          <p:nvPr/>
        </p:nvCxnSpPr>
        <p:spPr>
          <a:xfrm flipH="1" rot="9240000">
            <a:off x="2743200" y="4953000"/>
            <a:ext cx="2286000" cy="60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97" name="Google Shape;297;p29"/>
          <p:cNvSpPr txBox="1"/>
          <p:nvPr/>
        </p:nvSpPr>
        <p:spPr>
          <a:xfrm>
            <a:off x="3962400" y="5334000"/>
            <a:ext cx="11715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P(x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,y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Looking at it backwards …</a:t>
            </a:r>
            <a:endParaRPr/>
          </a:p>
        </p:txBody>
      </p:sp>
      <p:sp>
        <p:nvSpPr>
          <p:cNvPr id="303" name="Google Shape;303;p30"/>
          <p:cNvSpPr txBox="1"/>
          <p:nvPr/>
        </p:nvSpPr>
        <p:spPr>
          <a:xfrm>
            <a:off x="2209800" y="2133600"/>
            <a:ext cx="31892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 be re-written as:</a:t>
            </a:r>
            <a:endParaRPr/>
          </a:p>
        </p:txBody>
      </p:sp>
      <p:sp>
        <p:nvSpPr>
          <p:cNvPr id="304" name="Google Shape;304;p30"/>
          <p:cNvSpPr txBox="1"/>
          <p:nvPr/>
        </p:nvSpPr>
        <p:spPr>
          <a:xfrm>
            <a:off x="5562600" y="2133600"/>
            <a:ext cx="22002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 =  </a:t>
            </a:r>
            <a:r>
              <a:rPr b="0" i="0" lang="en-US" sz="240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-x</a:t>
            </a:r>
            <a:r>
              <a:rPr b="0" baseline="-25000" i="0" lang="en-US" sz="240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m + </a:t>
            </a:r>
            <a:r>
              <a:rPr b="0" i="0" lang="en-US" sz="240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b="0" baseline="-25000" i="0" lang="en-US" sz="240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="0" i="0" lang="en-US" sz="240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</p:txBody>
      </p:sp>
      <p:sp>
        <p:nvSpPr>
          <p:cNvPr id="305" name="Google Shape;305;p30"/>
          <p:cNvSpPr txBox="1"/>
          <p:nvPr/>
        </p:nvSpPr>
        <p:spPr>
          <a:xfrm>
            <a:off x="533400" y="2133600"/>
            <a:ext cx="19208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=</a:t>
            </a:r>
            <a:r>
              <a:rPr b="0" i="0" lang="en-US" sz="240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 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r>
              <a:rPr b="0" i="0" lang="en-US" sz="240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endParaRPr/>
          </a:p>
        </p:txBody>
      </p:sp>
      <p:sp>
        <p:nvSpPr>
          <p:cNvPr id="306" name="Google Shape;306;p30"/>
          <p:cNvSpPr txBox="1"/>
          <p:nvPr/>
        </p:nvSpPr>
        <p:spPr>
          <a:xfrm>
            <a:off x="304800" y="1447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Parameter space</a:t>
            </a:r>
            <a:endParaRPr/>
          </a:p>
        </p:txBody>
      </p:sp>
      <p:sp>
        <p:nvSpPr>
          <p:cNvPr id="307" name="Google Shape;307;p30"/>
          <p:cNvSpPr txBox="1"/>
          <p:nvPr/>
        </p:nvSpPr>
        <p:spPr>
          <a:xfrm>
            <a:off x="381000" y="2819400"/>
            <a:ext cx="41973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Fix (-x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,y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), Vary (m,n) - Line</a:t>
            </a:r>
            <a:endParaRPr/>
          </a:p>
        </p:txBody>
      </p:sp>
      <p:sp>
        <p:nvSpPr>
          <p:cNvPr id="308" name="Google Shape;308;p30"/>
          <p:cNvSpPr txBox="1"/>
          <p:nvPr/>
        </p:nvSpPr>
        <p:spPr>
          <a:xfrm>
            <a:off x="5257800" y="2895600"/>
            <a:ext cx="22002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 =  </a:t>
            </a:r>
            <a:r>
              <a:rPr b="0" i="0" lang="en-US" sz="240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-x</a:t>
            </a:r>
            <a:r>
              <a:rPr b="0" baseline="-25000" i="0" lang="en-US" sz="240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m + </a:t>
            </a:r>
            <a:r>
              <a:rPr b="0" i="0" lang="en-US" sz="240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b="0" baseline="-25000" i="0" lang="en-US" sz="240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="0" i="0" lang="en-US" sz="240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</p:txBody>
      </p:sp>
      <p:grpSp>
        <p:nvGrpSpPr>
          <p:cNvPr id="309" name="Google Shape;309;p30"/>
          <p:cNvGrpSpPr/>
          <p:nvPr/>
        </p:nvGrpSpPr>
        <p:grpSpPr>
          <a:xfrm>
            <a:off x="1143000" y="3581400"/>
            <a:ext cx="3505200" cy="2392362"/>
            <a:chOff x="720" y="2256"/>
            <a:chExt cx="2208" cy="1507"/>
          </a:xfrm>
        </p:grpSpPr>
        <p:cxnSp>
          <p:nvCxnSpPr>
            <p:cNvPr id="310" name="Google Shape;310;p30"/>
            <p:cNvCxnSpPr/>
            <p:nvPr/>
          </p:nvCxnSpPr>
          <p:spPr>
            <a:xfrm rot="10800000">
              <a:off x="1488" y="2323"/>
              <a:ext cx="0" cy="144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311" name="Google Shape;311;p30"/>
            <p:cNvCxnSpPr/>
            <p:nvPr/>
          </p:nvCxnSpPr>
          <p:spPr>
            <a:xfrm>
              <a:off x="720" y="3091"/>
              <a:ext cx="1632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312" name="Google Shape;312;p30"/>
            <p:cNvSpPr txBox="1"/>
            <p:nvPr/>
          </p:nvSpPr>
          <p:spPr>
            <a:xfrm>
              <a:off x="1973" y="3139"/>
              <a:ext cx="955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intercept</a:t>
              </a:r>
              <a:endParaRPr/>
            </a:p>
          </p:txBody>
        </p:sp>
        <p:sp>
          <p:nvSpPr>
            <p:cNvPr id="313" name="Google Shape;313;p30"/>
            <p:cNvSpPr txBox="1"/>
            <p:nvPr/>
          </p:nvSpPr>
          <p:spPr>
            <a:xfrm>
              <a:off x="1584" y="2256"/>
              <a:ext cx="571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slope</a:t>
              </a:r>
              <a:endParaRPr/>
            </a:p>
          </p:txBody>
        </p:sp>
        <p:grpSp>
          <p:nvGrpSpPr>
            <p:cNvPr id="314" name="Google Shape;314;p30"/>
            <p:cNvGrpSpPr/>
            <p:nvPr/>
          </p:nvGrpSpPr>
          <p:grpSpPr>
            <a:xfrm>
              <a:off x="1248" y="2784"/>
              <a:ext cx="889" cy="912"/>
              <a:chOff x="4070" y="1949"/>
              <a:chExt cx="889" cy="912"/>
            </a:xfrm>
          </p:grpSpPr>
          <p:sp>
            <p:nvSpPr>
              <p:cNvPr id="315" name="Google Shape;315;p30"/>
              <p:cNvSpPr/>
              <p:nvPr/>
            </p:nvSpPr>
            <p:spPr>
              <a:xfrm>
                <a:off x="4752" y="2640"/>
                <a:ext cx="48" cy="96"/>
              </a:xfrm>
              <a:prstGeom prst="ellipse">
                <a:avLst/>
              </a:prstGeom>
              <a:solidFill>
                <a:schemeClr val="hlink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316" name="Google Shape;316;p30"/>
              <p:cNvCxnSpPr/>
              <p:nvPr/>
            </p:nvCxnSpPr>
            <p:spPr>
              <a:xfrm rot="10800000">
                <a:off x="4752" y="2256"/>
                <a:ext cx="0" cy="384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17" name="Google Shape;317;p30"/>
              <p:cNvCxnSpPr/>
              <p:nvPr/>
            </p:nvCxnSpPr>
            <p:spPr>
              <a:xfrm rot="10800000">
                <a:off x="4320" y="2688"/>
                <a:ext cx="432" cy="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18" name="Google Shape;318;p30"/>
              <p:cNvSpPr txBox="1"/>
              <p:nvPr/>
            </p:nvSpPr>
            <p:spPr>
              <a:xfrm>
                <a:off x="4070" y="2573"/>
                <a:ext cx="265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2400"/>
                  <a:buFont typeface="Comic Sans MS"/>
                  <a:buNone/>
                </a:pPr>
                <a:r>
                  <a:rPr b="0" i="0" lang="en-US" sz="2400" u="none">
                    <a:solidFill>
                      <a:srgbClr val="FF0000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m</a:t>
                </a:r>
                <a:endParaRPr/>
              </a:p>
            </p:txBody>
          </p:sp>
          <p:sp>
            <p:nvSpPr>
              <p:cNvPr id="319" name="Google Shape;319;p30"/>
              <p:cNvSpPr txBox="1"/>
              <p:nvPr/>
            </p:nvSpPr>
            <p:spPr>
              <a:xfrm>
                <a:off x="4742" y="1949"/>
                <a:ext cx="217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2400"/>
                  <a:buFont typeface="Comic Sans MS"/>
                  <a:buNone/>
                </a:pPr>
                <a:r>
                  <a:rPr b="0" i="0" lang="en-US" sz="2400" u="none">
                    <a:solidFill>
                      <a:srgbClr val="FF0000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n</a:t>
                </a:r>
                <a:endParaRPr/>
              </a:p>
            </p:txBody>
          </p:sp>
        </p:grpSp>
      </p:grpSp>
      <p:grpSp>
        <p:nvGrpSpPr>
          <p:cNvPr id="320" name="Google Shape;320;p30"/>
          <p:cNvGrpSpPr/>
          <p:nvPr/>
        </p:nvGrpSpPr>
        <p:grpSpPr>
          <a:xfrm>
            <a:off x="2133600" y="3962400"/>
            <a:ext cx="1143000" cy="2057400"/>
            <a:chOff x="1344" y="2496"/>
            <a:chExt cx="720" cy="1296"/>
          </a:xfrm>
        </p:grpSpPr>
        <p:grpSp>
          <p:nvGrpSpPr>
            <p:cNvPr id="321" name="Google Shape;321;p30"/>
            <p:cNvGrpSpPr/>
            <p:nvPr/>
          </p:nvGrpSpPr>
          <p:grpSpPr>
            <a:xfrm>
              <a:off x="1344" y="2496"/>
              <a:ext cx="540" cy="816"/>
              <a:chOff x="4166" y="1661"/>
              <a:chExt cx="540" cy="816"/>
            </a:xfrm>
          </p:grpSpPr>
          <p:sp>
            <p:nvSpPr>
              <p:cNvPr id="322" name="Google Shape;322;p30"/>
              <p:cNvSpPr/>
              <p:nvPr/>
            </p:nvSpPr>
            <p:spPr>
              <a:xfrm>
                <a:off x="4464" y="1872"/>
                <a:ext cx="48" cy="96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323" name="Google Shape;323;p30"/>
              <p:cNvCxnSpPr/>
              <p:nvPr/>
            </p:nvCxnSpPr>
            <p:spPr>
              <a:xfrm>
                <a:off x="4512" y="1920"/>
                <a:ext cx="0" cy="336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4" name="Google Shape;324;p30"/>
              <p:cNvCxnSpPr/>
              <p:nvPr/>
            </p:nvCxnSpPr>
            <p:spPr>
              <a:xfrm rot="10800000">
                <a:off x="4320" y="1920"/>
                <a:ext cx="192" cy="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25" name="Google Shape;325;p30"/>
              <p:cNvSpPr txBox="1"/>
              <p:nvPr/>
            </p:nvSpPr>
            <p:spPr>
              <a:xfrm>
                <a:off x="4166" y="1661"/>
                <a:ext cx="300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Comic Sans MS"/>
                  <a:buNone/>
                </a:pPr>
                <a:r>
                  <a:rPr b="0" i="0" lang="en-US" sz="2400" u="none">
                    <a:solidFill>
                      <a:schemeClr val="dk2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m’</a:t>
                </a:r>
                <a:endParaRPr/>
              </a:p>
            </p:txBody>
          </p:sp>
          <p:sp>
            <p:nvSpPr>
              <p:cNvPr id="326" name="Google Shape;326;p30"/>
              <p:cNvSpPr txBox="1"/>
              <p:nvPr/>
            </p:nvSpPr>
            <p:spPr>
              <a:xfrm>
                <a:off x="4454" y="2189"/>
                <a:ext cx="252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Comic Sans MS"/>
                  <a:buNone/>
                </a:pPr>
                <a:r>
                  <a:rPr b="0" i="0" lang="en-US" sz="2400" u="none">
                    <a:solidFill>
                      <a:schemeClr val="dk2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n’</a:t>
                </a:r>
                <a:endParaRPr/>
              </a:p>
            </p:txBody>
          </p:sp>
        </p:grpSp>
        <p:cxnSp>
          <p:nvCxnSpPr>
            <p:cNvPr id="327" name="Google Shape;327;p30"/>
            <p:cNvCxnSpPr/>
            <p:nvPr/>
          </p:nvCxnSpPr>
          <p:spPr>
            <a:xfrm>
              <a:off x="1632" y="2544"/>
              <a:ext cx="432" cy="124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1"/>
          <p:cNvPicPr preferRelativeResize="0"/>
          <p:nvPr>
            <p:ph idx="2" type="clipArt"/>
          </p:nvPr>
        </p:nvPicPr>
        <p:blipFill rotWithShape="1">
          <a:blip r:embed="rId3">
            <a:alphaModFix/>
          </a:blip>
          <a:srcRect b="2499" l="8438" r="6561" t="26252"/>
          <a:stretch/>
        </p:blipFill>
        <p:spPr>
          <a:xfrm>
            <a:off x="0" y="1109662"/>
            <a:ext cx="9144000" cy="574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1"/>
          <p:cNvSpPr txBox="1"/>
          <p:nvPr>
            <p:ph idx="4294967295"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for lines</a:t>
            </a:r>
            <a:endParaRPr/>
          </a:p>
        </p:txBody>
      </p:sp>
      <p:sp>
        <p:nvSpPr>
          <p:cNvPr id="334" name="Google Shape;334;p31"/>
          <p:cNvSpPr/>
          <p:nvPr/>
        </p:nvSpPr>
        <p:spPr>
          <a:xfrm>
            <a:off x="228600" y="1600200"/>
            <a:ext cx="8915400" cy="1828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/>
          <p:nvPr>
            <p:ph idx="4294967295"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Parameter Spaces</a:t>
            </a:r>
            <a:endParaRPr/>
          </a:p>
        </p:txBody>
      </p:sp>
      <p:sp>
        <p:nvSpPr>
          <p:cNvPr id="340" name="Google Shape;340;p32"/>
          <p:cNvSpPr txBox="1"/>
          <p:nvPr>
            <p:ph idx="4294967295" type="body"/>
          </p:nvPr>
        </p:nvSpPr>
        <p:spPr>
          <a:xfrm>
            <a:off x="533400" y="1371600"/>
            <a:ext cx="3922712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Space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Lines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Points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Collinear points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32"/>
          <p:cNvSpPr txBox="1"/>
          <p:nvPr>
            <p:ph idx="4294967295" type="body"/>
          </p:nvPr>
        </p:nvSpPr>
        <p:spPr>
          <a:xfrm>
            <a:off x="4611687" y="1371600"/>
            <a:ext cx="3922712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 Space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Intersecting lines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 txBox="1"/>
          <p:nvPr>
            <p:ph type="title"/>
          </p:nvPr>
        </p:nvSpPr>
        <p:spPr>
          <a:xfrm>
            <a:off x="0" y="0"/>
            <a:ext cx="9144000" cy="2667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Font typeface="Times New Roman"/>
              <a:buNone/>
            </a:pPr>
            <a:r>
              <a:rPr b="1" i="0" lang="en-US" sz="8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Philosophy</a:t>
            </a:r>
            <a:endParaRPr/>
          </a:p>
        </p:txBody>
      </p:sp>
      <p:sp>
        <p:nvSpPr>
          <p:cNvPr id="347" name="Google Shape;347;p33"/>
          <p:cNvSpPr txBox="1"/>
          <p:nvPr>
            <p:ph idx="1" type="body"/>
          </p:nvPr>
        </p:nvSpPr>
        <p:spPr>
          <a:xfrm>
            <a:off x="533400" y="3048000"/>
            <a:ext cx="80010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H.T. is a method for detecting straight lines, shapes and curves in images.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None/>
            </a:pPr>
            <a:r>
              <a:t/>
            </a:r>
            <a:endParaRPr b="0" i="0" sz="3200" u="non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0066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idea</a:t>
            </a: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 a difficult pattern problem into a </a:t>
            </a:r>
            <a:r>
              <a:rPr b="0" i="0" lang="en-US" sz="2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</a:t>
            </a:r>
            <a:r>
              <a:rPr b="1" i="0" lang="en-US" sz="2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peak detection</a:t>
            </a: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problem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 cap="none" strike="noStrik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 cap="none" strike="noStrik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"/>
          <p:cNvSpPr txBox="1"/>
          <p:nvPr>
            <p:ph type="title"/>
          </p:nvPr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400"/>
              <a:buFont typeface="Times New Roman"/>
              <a:buNone/>
            </a:pPr>
            <a:r>
              <a:rPr b="1" i="0" lang="en-US" sz="5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Technique</a:t>
            </a:r>
            <a:endParaRPr/>
          </a:p>
        </p:txBody>
      </p:sp>
      <p:sp>
        <p:nvSpPr>
          <p:cNvPr id="353" name="Google Shape;353;p34"/>
          <p:cNvSpPr txBox="1"/>
          <p:nvPr>
            <p:ph idx="1" type="body"/>
          </p:nvPr>
        </p:nvSpPr>
        <p:spPr>
          <a:xfrm>
            <a:off x="381000" y="1295400"/>
            <a:ext cx="8534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each point of the (discrete) parameter space, </a:t>
            </a:r>
            <a:r>
              <a:rPr b="0" i="0" lang="en-US" sz="2800" u="none">
                <a:solidFill>
                  <a:srgbClr val="0099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 how many lines</a:t>
            </a: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pass through it.</a:t>
            </a:r>
            <a:endParaRPr/>
          </a:p>
          <a:p>
            <a:pPr indent="-1651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an </a:t>
            </a:r>
            <a:r>
              <a:rPr b="0" i="0" lang="en-US" sz="2400" u="none" cap="none" strike="noStrik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array of counters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thought as a “ </a:t>
            </a:r>
            <a:r>
              <a:rPr b="0" i="0" lang="en-US" sz="2400" u="none" cap="none" strike="noStrik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 </a:t>
            </a:r>
            <a:r>
              <a:rPr b="1" i="0" lang="en-US" sz="2400" u="none" cap="none" strike="noStrik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</a:t>
            </a: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/>
          </a:p>
          <a:p>
            <a:pPr indent="-1333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higher the count, the more edges are collinear in the image space.</a:t>
            </a:r>
            <a:endParaRPr/>
          </a:p>
          <a:p>
            <a:pPr indent="-1651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a  </a:t>
            </a:r>
            <a:r>
              <a:rPr b="0" i="0" lang="en-US" sz="2400" u="none" cap="none" strike="noStrik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peak in the counter</a:t>
            </a: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array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a “bright” point in the parameter image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can be found by </a:t>
            </a:r>
            <a:r>
              <a:rPr b="0" i="0" lang="en-US" sz="24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thresholding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8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Segmentation - Review</a:t>
            </a:r>
            <a:endParaRPr/>
          </a:p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533400" y="1371600"/>
            <a:ext cx="800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Segmentation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None/>
            </a:pPr>
            <a:r>
              <a:t/>
            </a:r>
            <a:endParaRPr b="0" i="0" sz="3200" u="none" cap="none" strike="noStrik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Roughly speaking, segmentation is to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partition the images</a:t>
            </a: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into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meaningful parts</a:t>
            </a: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are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relatively homogenous</a:t>
            </a: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certain sense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/>
          <p:nvPr>
            <p:ph idx="4294967295"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 properties</a:t>
            </a:r>
            <a:endParaRPr/>
          </a:p>
        </p:txBody>
      </p:sp>
      <p:sp>
        <p:nvSpPr>
          <p:cNvPr id="359" name="Google Shape;359;p35"/>
          <p:cNvSpPr txBox="1"/>
          <p:nvPr>
            <p:ph idx="4294967295" type="body"/>
          </p:nvPr>
        </p:nvSpPr>
        <p:spPr>
          <a:xfrm>
            <a:off x="228600" y="1524000"/>
            <a:ext cx="86868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Noto Sans Symbols"/>
              <a:buChar char="∙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 HT designed to detect straight lines and curves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Noto Sans Symbols"/>
              <a:buChar char="∙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 - robustness of segmentation results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segmentation not too sensitive to imperfect data or noise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than edge linking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works through occlusion</a:t>
            </a:r>
            <a:endParaRPr b="0" i="0" sz="3200" u="none" cap="none" strike="noStrik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Noto Sans Symbols"/>
              <a:buChar char="∙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</a:t>
            </a:r>
            <a:r>
              <a:rPr b="1" i="1" lang="en-US" sz="32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</a:t>
            </a: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a straight line can be mapped into parameter space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/>
          <p:nvPr>
            <p:ph idx="4294967295"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400"/>
              <a:buFont typeface="Times New Roman"/>
              <a:buNone/>
            </a:pPr>
            <a:r>
              <a:rPr b="0" i="0" lang="en-US" sz="5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Accumulators</a:t>
            </a:r>
            <a:endParaRPr/>
          </a:p>
        </p:txBody>
      </p:sp>
      <p:sp>
        <p:nvSpPr>
          <p:cNvPr id="365" name="Google Shape;365;p36"/>
          <p:cNvSpPr txBox="1"/>
          <p:nvPr>
            <p:ph idx="4294967295" type="body"/>
          </p:nvPr>
        </p:nvSpPr>
        <p:spPr>
          <a:xfrm>
            <a:off x="228600" y="1524000"/>
            <a:ext cx="86868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edge pixel (x,y) votes in (k,q) space for each possible line through it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i.e. all combinations of k &amp; q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called the </a:t>
            </a:r>
            <a:r>
              <a:rPr b="0" i="0" lang="en-US" sz="28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accumulator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position (k,q) in accumulator has </a:t>
            </a:r>
            <a:r>
              <a:rPr b="1" i="1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votes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1" i="1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points lie on that line in image space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</a:t>
            </a:r>
            <a:r>
              <a:rPr b="1" i="1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parameter space, more probable that line exists in image space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Therefore, </a:t>
            </a:r>
            <a:r>
              <a:rPr b="0" i="0" lang="en-US" sz="28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max </a:t>
            </a:r>
            <a:r>
              <a:rPr b="1" i="1" lang="en-US" sz="28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b="0" i="0" lang="en-US" sz="28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accumulator</a:t>
            </a: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find lines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7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</a:t>
            </a:r>
            <a:endParaRPr/>
          </a:p>
        </p:txBody>
      </p:sp>
      <p:sp>
        <p:nvSpPr>
          <p:cNvPr id="371" name="Google Shape;371;p37"/>
          <p:cNvSpPr txBox="1"/>
          <p:nvPr>
            <p:ph idx="1" type="body"/>
          </p:nvPr>
        </p:nvSpPr>
        <p:spPr>
          <a:xfrm>
            <a:off x="533400" y="1371600"/>
            <a:ext cx="800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three problems in model fitting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the points that belong to a line, what is the line?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points belong to which line?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many lines are there?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is a technique for these problems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basic idea is to record all the models on which each point lies and then look for models that get many votes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8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– cont.</a:t>
            </a:r>
            <a:endParaRPr/>
          </a:p>
        </p:txBody>
      </p:sp>
      <p:sp>
        <p:nvSpPr>
          <p:cNvPr id="377" name="Google Shape;377;p38"/>
          <p:cNvSpPr txBox="1"/>
          <p:nvPr>
            <p:ph idx="1" type="body"/>
          </p:nvPr>
        </p:nvSpPr>
        <p:spPr>
          <a:xfrm>
            <a:off x="533400" y="1371600"/>
            <a:ext cx="800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algorithm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Find all of the desired feature points in the image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For each feature point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For each possibility </a:t>
            </a:r>
            <a:r>
              <a:rPr b="0" i="1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the accumulator that passes through the feature point</a:t>
            </a:r>
            <a:endParaRPr/>
          </a:p>
          <a:p>
            <a:pPr indent="-228600" lvl="3" marL="1600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Increment that position in the accumulator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Find local maxima in the accumulator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If desired, map each maximum in the accumulator back to image space</a:t>
            </a:r>
            <a:endParaRPr/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 cap="none" strike="noStrik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9"/>
          <p:cNvSpPr txBox="1"/>
          <p:nvPr>
            <p:ph idx="4294967295"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0"/>
              <a:buFont typeface="Times New Roman"/>
              <a:buNone/>
            </a:pPr>
            <a:r>
              <a:rPr b="0" i="0" lang="en-US" sz="6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 Algorithm</a:t>
            </a:r>
            <a:endParaRPr/>
          </a:p>
        </p:txBody>
      </p:sp>
      <p:sp>
        <p:nvSpPr>
          <p:cNvPr id="383" name="Google Shape;383;p39"/>
          <p:cNvSpPr txBox="1"/>
          <p:nvPr>
            <p:ph idx="4294967295" type="body"/>
          </p:nvPr>
        </p:nvSpPr>
        <p:spPr>
          <a:xfrm>
            <a:off x="76200" y="1885950"/>
            <a:ext cx="5257800" cy="417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all desired feature points in image space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i.e. edge detect (low pass filter)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 each feature point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increment appropriate values in parameter space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i.e. all values of (k,q) for give (x,y)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maxima in accumulator array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 parameter space back into image space to view results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4" name="Google Shape;38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0" y="1981200"/>
            <a:ext cx="360045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 txBox="1"/>
          <p:nvPr>
            <p:ph type="title"/>
          </p:nvPr>
        </p:nvSpPr>
        <p:spPr>
          <a:xfrm>
            <a:off x="152400" y="152400"/>
            <a:ext cx="8305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Practical Issues with This Hough Parameterization</a:t>
            </a:r>
            <a:endParaRPr/>
          </a:p>
        </p:txBody>
      </p:sp>
      <p:sp>
        <p:nvSpPr>
          <p:cNvPr id="390" name="Google Shape;390;p40"/>
          <p:cNvSpPr txBox="1"/>
          <p:nvPr>
            <p:ph idx="1" type="body"/>
          </p:nvPr>
        </p:nvSpPr>
        <p:spPr>
          <a:xfrm>
            <a:off x="533400" y="1371600"/>
            <a:ext cx="800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slope of the line is -∞&lt;m&lt;∞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parameter space is INFINITE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representation y = mx + n </a:t>
            </a:r>
            <a:r>
              <a:rPr b="0" i="0" lang="en-US" sz="3200" u="non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does not express lines of the form x = 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Solution:</a:t>
            </a:r>
            <a:endParaRPr/>
          </a:p>
        </p:txBody>
      </p:sp>
      <p:sp>
        <p:nvSpPr>
          <p:cNvPr id="396" name="Google Shape;396;p41"/>
          <p:cNvSpPr txBox="1"/>
          <p:nvPr>
            <p:ph idx="1" type="body"/>
          </p:nvPr>
        </p:nvSpPr>
        <p:spPr>
          <a:xfrm>
            <a:off x="533400" y="1371600"/>
            <a:ext cx="800100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the “Normal” equation of a line:</a:t>
            </a:r>
            <a:endParaRPr/>
          </a:p>
        </p:txBody>
      </p:sp>
      <p:grpSp>
        <p:nvGrpSpPr>
          <p:cNvPr id="397" name="Google Shape;397;p41"/>
          <p:cNvGrpSpPr/>
          <p:nvPr/>
        </p:nvGrpSpPr>
        <p:grpSpPr>
          <a:xfrm>
            <a:off x="914400" y="2438400"/>
            <a:ext cx="3835400" cy="3459162"/>
            <a:chOff x="768" y="1853"/>
            <a:chExt cx="1792" cy="1699"/>
          </a:xfrm>
        </p:grpSpPr>
        <p:grpSp>
          <p:nvGrpSpPr>
            <p:cNvPr id="398" name="Google Shape;398;p41"/>
            <p:cNvGrpSpPr/>
            <p:nvPr/>
          </p:nvGrpSpPr>
          <p:grpSpPr>
            <a:xfrm>
              <a:off x="768" y="2160"/>
              <a:ext cx="1792" cy="1392"/>
              <a:chOff x="768" y="2160"/>
              <a:chExt cx="1792" cy="1392"/>
            </a:xfrm>
          </p:grpSpPr>
          <p:cxnSp>
            <p:nvCxnSpPr>
              <p:cNvPr id="399" name="Google Shape;399;p41"/>
              <p:cNvCxnSpPr/>
              <p:nvPr/>
            </p:nvCxnSpPr>
            <p:spPr>
              <a:xfrm rot="10800000">
                <a:off x="1104" y="2160"/>
                <a:ext cx="0" cy="134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triangle"/>
              </a:ln>
            </p:spPr>
          </p:cxnSp>
          <p:cxnSp>
            <p:nvCxnSpPr>
              <p:cNvPr id="400" name="Google Shape;400;p41"/>
              <p:cNvCxnSpPr/>
              <p:nvPr/>
            </p:nvCxnSpPr>
            <p:spPr>
              <a:xfrm>
                <a:off x="768" y="3264"/>
                <a:ext cx="163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triangle"/>
              </a:ln>
            </p:spPr>
          </p:cxnSp>
          <p:cxnSp>
            <p:nvCxnSpPr>
              <p:cNvPr id="401" name="Google Shape;401;p41"/>
              <p:cNvCxnSpPr/>
              <p:nvPr/>
            </p:nvCxnSpPr>
            <p:spPr>
              <a:xfrm>
                <a:off x="816" y="2400"/>
                <a:ext cx="1392" cy="1152"/>
              </a:xfrm>
              <a:prstGeom prst="straightConnector1">
                <a:avLst/>
              </a:prstGeom>
              <a:noFill/>
              <a:ln cap="flat" cmpd="sng" w="57150">
                <a:solidFill>
                  <a:schemeClr val="hlink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402" name="Google Shape;402;p41"/>
              <p:cNvSpPr txBox="1"/>
              <p:nvPr/>
            </p:nvSpPr>
            <p:spPr>
              <a:xfrm>
                <a:off x="2390" y="3101"/>
                <a:ext cx="170" cy="2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omic Sans MS"/>
                  <a:buNone/>
                </a:pPr>
                <a:r>
                  <a:rPr b="0" i="0" lang="en-US" sz="240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x</a:t>
                </a:r>
                <a:endParaRPr/>
              </a:p>
            </p:txBody>
          </p:sp>
        </p:grpSp>
        <p:sp>
          <p:nvSpPr>
            <p:cNvPr id="403" name="Google Shape;403;p41"/>
            <p:cNvSpPr txBox="1"/>
            <p:nvPr/>
          </p:nvSpPr>
          <p:spPr>
            <a:xfrm>
              <a:off x="902" y="1853"/>
              <a:ext cx="160" cy="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y</a:t>
              </a:r>
              <a:endParaRPr/>
            </a:p>
          </p:txBody>
        </p:sp>
      </p:grpSp>
      <p:sp>
        <p:nvSpPr>
          <p:cNvPr id="404" name="Google Shape;404;p41"/>
          <p:cNvSpPr txBox="1"/>
          <p:nvPr/>
        </p:nvSpPr>
        <p:spPr>
          <a:xfrm>
            <a:off x="2286000" y="2971800"/>
            <a:ext cx="16176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 = mx + n</a:t>
            </a:r>
            <a:endParaRPr/>
          </a:p>
        </p:txBody>
      </p:sp>
      <p:cxnSp>
        <p:nvCxnSpPr>
          <p:cNvPr id="405" name="Google Shape;405;p41"/>
          <p:cNvCxnSpPr/>
          <p:nvPr/>
        </p:nvCxnSpPr>
        <p:spPr>
          <a:xfrm flipH="1" rot="10800000">
            <a:off x="1676400" y="4648200"/>
            <a:ext cx="685800" cy="6858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06" name="Google Shape;406;p41"/>
          <p:cNvSpPr txBox="1"/>
          <p:nvPr/>
        </p:nvSpPr>
        <p:spPr>
          <a:xfrm>
            <a:off x="5105400" y="2971800"/>
            <a:ext cx="26193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rgbClr val="FF0066"/>
                </a:solidFill>
                <a:latin typeface="Comic Sans MS"/>
                <a:ea typeface="Comic Sans MS"/>
                <a:cs typeface="Comic Sans MS"/>
                <a:sym typeface="Comic Sans MS"/>
              </a:rPr>
              <a:t>ρ = x cosθ+y sinθ </a:t>
            </a:r>
            <a:endParaRPr/>
          </a:p>
        </p:txBody>
      </p:sp>
      <p:sp>
        <p:nvSpPr>
          <p:cNvPr id="407" name="Google Shape;407;p41"/>
          <p:cNvSpPr txBox="1"/>
          <p:nvPr/>
        </p:nvSpPr>
        <p:spPr>
          <a:xfrm>
            <a:off x="1676400" y="4572000"/>
            <a:ext cx="3508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ρ</a:t>
            </a:r>
            <a:endParaRPr/>
          </a:p>
        </p:txBody>
      </p:sp>
      <p:sp>
        <p:nvSpPr>
          <p:cNvPr id="408" name="Google Shape;408;p41"/>
          <p:cNvSpPr/>
          <p:nvPr/>
        </p:nvSpPr>
        <p:spPr>
          <a:xfrm>
            <a:off x="2057400" y="5029200"/>
            <a:ext cx="254000" cy="304800"/>
          </a:xfrm>
          <a:custGeom>
            <a:rect b="b" l="l" r="r" t="t"/>
            <a:pathLst>
              <a:path extrusionOk="0" h="192" w="160">
                <a:moveTo>
                  <a:pt x="0" y="0"/>
                </a:moveTo>
                <a:cubicBezTo>
                  <a:pt x="64" y="8"/>
                  <a:pt x="128" y="16"/>
                  <a:pt x="144" y="48"/>
                </a:cubicBezTo>
                <a:cubicBezTo>
                  <a:pt x="160" y="80"/>
                  <a:pt x="128" y="136"/>
                  <a:pt x="96" y="192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9" name="Google Shape;409;p41"/>
          <p:cNvSpPr txBox="1"/>
          <p:nvPr/>
        </p:nvSpPr>
        <p:spPr>
          <a:xfrm>
            <a:off x="2286000" y="4876800"/>
            <a:ext cx="30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θ</a:t>
            </a:r>
            <a:endParaRPr/>
          </a:p>
        </p:txBody>
      </p:sp>
      <p:cxnSp>
        <p:nvCxnSpPr>
          <p:cNvPr id="410" name="Google Shape;410;p41"/>
          <p:cNvCxnSpPr/>
          <p:nvPr/>
        </p:nvCxnSpPr>
        <p:spPr>
          <a:xfrm rot="10800000">
            <a:off x="1828800" y="5181600"/>
            <a:ext cx="152400" cy="15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grpSp>
        <p:nvGrpSpPr>
          <p:cNvPr id="411" name="Google Shape;411;p41"/>
          <p:cNvGrpSpPr/>
          <p:nvPr/>
        </p:nvGrpSpPr>
        <p:grpSpPr>
          <a:xfrm>
            <a:off x="1279525" y="3856037"/>
            <a:ext cx="1673225" cy="1828800"/>
            <a:chOff x="806" y="2429"/>
            <a:chExt cx="1054" cy="1152"/>
          </a:xfrm>
        </p:grpSpPr>
        <p:sp>
          <p:nvSpPr>
            <p:cNvPr id="412" name="Google Shape;412;p41"/>
            <p:cNvSpPr txBox="1"/>
            <p:nvPr/>
          </p:nvSpPr>
          <p:spPr>
            <a:xfrm>
              <a:off x="1238" y="2429"/>
              <a:ext cx="622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P(x,y)</a:t>
              </a:r>
              <a:endParaRPr/>
            </a:p>
          </p:txBody>
        </p:sp>
        <p:cxnSp>
          <p:nvCxnSpPr>
            <p:cNvPr id="413" name="Google Shape;413;p41"/>
            <p:cNvCxnSpPr/>
            <p:nvPr/>
          </p:nvCxnSpPr>
          <p:spPr>
            <a:xfrm>
              <a:off x="1248" y="2688"/>
              <a:ext cx="0" cy="67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4" name="Google Shape;414;p41"/>
            <p:cNvCxnSpPr/>
            <p:nvPr/>
          </p:nvCxnSpPr>
          <p:spPr>
            <a:xfrm rot="10800000">
              <a:off x="1056" y="2688"/>
              <a:ext cx="192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15" name="Google Shape;415;p41"/>
            <p:cNvSpPr txBox="1"/>
            <p:nvPr/>
          </p:nvSpPr>
          <p:spPr>
            <a:xfrm>
              <a:off x="1094" y="3293"/>
              <a:ext cx="229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x</a:t>
              </a:r>
              <a:endParaRPr/>
            </a:p>
          </p:txBody>
        </p:sp>
        <p:sp>
          <p:nvSpPr>
            <p:cNvPr id="416" name="Google Shape;416;p41"/>
            <p:cNvSpPr txBox="1"/>
            <p:nvPr/>
          </p:nvSpPr>
          <p:spPr>
            <a:xfrm>
              <a:off x="806" y="2861"/>
              <a:ext cx="216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y</a:t>
              </a:r>
              <a:endParaRPr/>
            </a:p>
          </p:txBody>
        </p:sp>
      </p:grpSp>
      <p:sp>
        <p:nvSpPr>
          <p:cNvPr id="417" name="Google Shape;417;p41"/>
          <p:cNvSpPr txBox="1"/>
          <p:nvPr/>
        </p:nvSpPr>
        <p:spPr>
          <a:xfrm>
            <a:off x="4800600" y="3733800"/>
            <a:ext cx="3568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θ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the line orientation</a:t>
            </a:r>
            <a:endParaRPr/>
          </a:p>
        </p:txBody>
      </p:sp>
      <p:sp>
        <p:nvSpPr>
          <p:cNvPr id="418" name="Google Shape;418;p41"/>
          <p:cNvSpPr txBox="1"/>
          <p:nvPr/>
        </p:nvSpPr>
        <p:spPr>
          <a:xfrm>
            <a:off x="4800600" y="4572000"/>
            <a:ext cx="3990975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ρ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the distance between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origin and the line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Consequence:</a:t>
            </a:r>
            <a:endParaRPr/>
          </a:p>
        </p:txBody>
      </p:sp>
      <p:sp>
        <p:nvSpPr>
          <p:cNvPr id="424" name="Google Shape;424;p42"/>
          <p:cNvSpPr txBox="1"/>
          <p:nvPr>
            <p:ph idx="1" type="body"/>
          </p:nvPr>
        </p:nvSpPr>
        <p:spPr>
          <a:xfrm>
            <a:off x="533400" y="1371600"/>
            <a:ext cx="800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3200" u="non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Point</a:t>
            </a: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Image Space is now represented as a </a:t>
            </a:r>
            <a:r>
              <a:rPr b="0" i="0" lang="en-US" sz="3200" u="non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SINUSOID</a:t>
            </a:r>
            <a:endParaRPr b="0" i="0" sz="2400" u="none">
              <a:solidFill>
                <a:srgbClr val="FF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ρ = x cosθ+y sinθ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CC"/>
              </a:buClr>
              <a:buSzPts val="3600"/>
              <a:buFont typeface="Times New Roman"/>
              <a:buNone/>
            </a:pPr>
            <a:r>
              <a:t/>
            </a:r>
            <a:endParaRPr b="0" i="0" sz="3600" u="non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CC"/>
              </a:buClr>
              <a:buSzPts val="3600"/>
              <a:buFont typeface="Times New Roman"/>
              <a:buNone/>
            </a:pPr>
            <a:r>
              <a:t/>
            </a:r>
            <a:endParaRPr b="0" i="0" sz="3600" u="non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/>
          <p:nvPr>
            <p:ph type="title"/>
          </p:nvPr>
        </p:nvSpPr>
        <p:spPr>
          <a:xfrm>
            <a:off x="0" y="0"/>
            <a:ext cx="9144000" cy="20574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4800"/>
              <a:buFont typeface="Times New Roman"/>
              <a:buNone/>
            </a:pPr>
            <a:r>
              <a:rPr b="1" i="0" lang="en-US" sz="4800" u="non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</a:t>
            </a:r>
            <a:r>
              <a:rPr b="1" i="0" lang="en-US" sz="48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Parameter Space for Hough based on trigonometric functions</a:t>
            </a:r>
            <a:endParaRPr/>
          </a:p>
        </p:txBody>
      </p:sp>
      <p:sp>
        <p:nvSpPr>
          <p:cNvPr id="430" name="Google Shape;430;p43"/>
          <p:cNvSpPr txBox="1"/>
          <p:nvPr>
            <p:ph idx="1" type="body"/>
          </p:nvPr>
        </p:nvSpPr>
        <p:spPr>
          <a:xfrm>
            <a:off x="533400" y="2667000"/>
            <a:ext cx="80010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the parameter space </a:t>
            </a:r>
            <a:r>
              <a:rPr b="0" i="0" lang="en-US" sz="3200" u="non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0" lang="en-US" sz="2400" u="non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ρ, θ</a:t>
            </a:r>
            <a:r>
              <a:rPr b="0" i="0" lang="en-US" sz="3200" u="non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new space is FINITE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 &lt; ρ &lt; D  , where D is the image diagonal.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 &lt; θ &lt; π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new space </a:t>
            </a:r>
            <a:r>
              <a:rPr b="0" i="0" lang="en-US" sz="3200" u="non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represent all lines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= k  is represented with ρ = k, θ=90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= k is represented with ρ = k, θ=0</a:t>
            </a:r>
            <a:endParaRPr/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 cap="none" strike="noStrik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4"/>
          <p:cNvSpPr txBox="1"/>
          <p:nvPr>
            <p:ph idx="4294967295"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Times New Roman"/>
              <a:buNone/>
            </a:pPr>
            <a:r>
              <a:rPr b="0" i="0" lang="en-US" sz="3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Alternative line representation in </a:t>
            </a:r>
            <a:r>
              <a:rPr b="0" i="0" lang="en-US" sz="4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(ρ,θ) space</a:t>
            </a:r>
            <a:endParaRPr/>
          </a:p>
        </p:txBody>
      </p:sp>
      <p:sp>
        <p:nvSpPr>
          <p:cNvPr id="436" name="Google Shape;436;p44"/>
          <p:cNvSpPr txBox="1"/>
          <p:nvPr>
            <p:ph idx="4294967295" type="body"/>
          </p:nvPr>
        </p:nvSpPr>
        <p:spPr>
          <a:xfrm>
            <a:off x="0" y="1295400"/>
            <a:ext cx="8915400" cy="417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‘slope-intercept’ space has problem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verticle lines k -&gt; infinity 						      	     q -&gt; infinity	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Therefore, use (ρ,θ) space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ρ = xcos θ + y sin θ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ρ = magnitude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drop a perpendicular from origin to the line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 = angle perpendicular makes with x-axis</a:t>
            </a:r>
            <a:endParaRPr/>
          </a:p>
        </p:txBody>
      </p:sp>
      <p:pic>
        <p:nvPicPr>
          <p:cNvPr id="437" name="Google Shape;43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600" y="4840287"/>
            <a:ext cx="4724400" cy="2017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Segmentation by </a:t>
            </a:r>
            <a:r>
              <a:rPr b="0" i="0" lang="en-US" sz="4400" u="none">
                <a:solidFill>
                  <a:srgbClr val="00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Fitting a Model</a:t>
            </a:r>
            <a:endParaRPr/>
          </a:p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533400" y="1371600"/>
            <a:ext cx="800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view of segmentation is to group pixels (tokens, etc.) belong together 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because they conform to some model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many cases,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explicit models</a:t>
            </a: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available, such as a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</a:t>
            </a:r>
            <a:endParaRPr/>
          </a:p>
          <a:p>
            <a:pPr indent="-1079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in an image a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 may consist of pixels that are not connected</a:t>
            </a: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800" u="none" cap="none" strike="noStrike">
                <a:solidFill>
                  <a:srgbClr val="00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even close</a:t>
            </a: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each other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5"/>
          <p:cNvSpPr txBox="1"/>
          <p:nvPr>
            <p:ph idx="4294967295"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Times New Roman"/>
              <a:buNone/>
            </a:pPr>
            <a:r>
              <a:rPr b="0" i="0" lang="en-US" sz="48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ρ,θ space</a:t>
            </a:r>
            <a:endParaRPr/>
          </a:p>
        </p:txBody>
      </p:sp>
      <p:sp>
        <p:nvSpPr>
          <p:cNvPr id="443" name="Google Shape;443;p45"/>
          <p:cNvSpPr txBox="1"/>
          <p:nvPr>
            <p:ph idx="4294967295" type="body"/>
          </p:nvPr>
        </p:nvSpPr>
        <p:spPr>
          <a:xfrm>
            <a:off x="533400" y="1371600"/>
            <a:ext cx="7848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(k,q) space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 in image space == line in (k,q) space</a:t>
            </a:r>
            <a:endParaRPr/>
          </a:p>
          <a:p>
            <a:pPr indent="-1333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(ρ,θ)  space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 in image space == sinusoid in (ρ,θ) space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sinusoids overlap, accumulator = max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maxima still = lines in image space</a:t>
            </a:r>
            <a:endParaRPr/>
          </a:p>
          <a:p>
            <a:pPr indent="-1333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Practically, finding maxima in accumulator is non-trivial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often smooth the accumulator for better results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6"/>
          <p:cNvPicPr preferRelativeResize="0"/>
          <p:nvPr>
            <p:ph idx="2" type="clipArt"/>
          </p:nvPr>
        </p:nvPicPr>
        <p:blipFill rotWithShape="1">
          <a:blip r:embed="rId3">
            <a:alphaModFix/>
          </a:blip>
          <a:srcRect b="6250" l="6562" r="3750" t="13751"/>
          <a:stretch/>
        </p:blipFill>
        <p:spPr>
          <a:xfrm>
            <a:off x="0" y="304800"/>
            <a:ext cx="9144000" cy="6116637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6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5400"/>
              <a:buFont typeface="Times New Roman"/>
              <a:buNone/>
            </a:pPr>
            <a:r>
              <a:rPr b="1" i="0" lang="en-US" sz="54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 Line Parametrization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7"/>
          <p:cNvSpPr txBox="1"/>
          <p:nvPr>
            <p:ph type="title"/>
          </p:nvPr>
        </p:nvSpPr>
        <p:spPr>
          <a:xfrm>
            <a:off x="5334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Algorithm</a:t>
            </a:r>
            <a:endParaRPr/>
          </a:p>
        </p:txBody>
      </p:sp>
      <p:sp>
        <p:nvSpPr>
          <p:cNvPr id="455" name="Google Shape;455;p47"/>
          <p:cNvSpPr txBox="1"/>
          <p:nvPr>
            <p:ph idx="1" type="body"/>
          </p:nvPr>
        </p:nvSpPr>
        <p:spPr>
          <a:xfrm>
            <a:off x="990600" y="1219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is an edge image (E(i,j)=1 for edgels)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AutoNum type="arabicPeriod"/>
            </a:pPr>
            <a:r>
              <a:rPr b="0" i="0" lang="en-US" sz="24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Discretize θ and ρ in increments of dθ and dρ. Let A(R,T) be an array of integer accumulators, initialized to 0.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AutoNum type="arabicPeriod"/>
            </a:pPr>
            <a:r>
              <a:rPr b="0" i="0" lang="en-US" sz="24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b="0" i="0" lang="en-US" sz="2400" u="non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pixel E(i,j)=1</a:t>
            </a:r>
            <a:r>
              <a:rPr b="0" i="0" lang="en-US" sz="24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h=1,2,…T do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Times New Roman"/>
              <a:buAutoNum type="arabicPeriod"/>
            </a:pPr>
            <a:r>
              <a:rPr b="0" i="0" lang="en-US" sz="20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ρ = i cos(h * dθ ) + j sin(h * dθ )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Times New Roman"/>
              <a:buAutoNum type="arabicPeriod"/>
            </a:pPr>
            <a:r>
              <a:rPr b="0" i="0" lang="en-US" sz="20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closest integer  k corresponding to </a:t>
            </a:r>
            <a:r>
              <a:rPr b="0" i="0" lang="en-US" sz="2000" u="none" cap="none" strike="noStrike">
                <a:solidFill>
                  <a:srgbClr val="0000CC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ρ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Times New Roman"/>
              <a:buAutoNum type="arabicPeriod"/>
            </a:pPr>
            <a:r>
              <a:rPr b="0" i="0" lang="en-US" sz="20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Increment counter A(h,k) by one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AutoNum type="arabicPeriod"/>
            </a:pPr>
            <a:r>
              <a:rPr b="0" i="0" lang="en-US" sz="24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local maxima in A(R,T)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Speed Up</a:t>
            </a:r>
            <a:endParaRPr/>
          </a:p>
        </p:txBody>
      </p:sp>
      <p:sp>
        <p:nvSpPr>
          <p:cNvPr id="461" name="Google Shape;461;p48"/>
          <p:cNvSpPr txBox="1"/>
          <p:nvPr>
            <p:ph idx="1" type="body"/>
          </p:nvPr>
        </p:nvSpPr>
        <p:spPr>
          <a:xfrm>
            <a:off x="533400" y="1371600"/>
            <a:ext cx="800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we </a:t>
            </a:r>
            <a:r>
              <a:rPr b="0" i="0" lang="en-US" sz="3200" u="non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 the orientation of the edge</a:t>
            </a: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usually available from the </a:t>
            </a:r>
            <a:r>
              <a:rPr b="0" i="0" lang="en-US" sz="3200" u="non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edge detection step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</a:t>
            </a:r>
            <a:r>
              <a:rPr b="0" i="0" lang="en-US" sz="2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 theta</a:t>
            </a: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the parameter space and </a:t>
            </a:r>
            <a:r>
              <a:rPr b="0" i="0" lang="en-US" sz="2800" u="sng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increment </a:t>
            </a:r>
            <a:r>
              <a:rPr b="1" i="0" lang="en-US" sz="2800" u="sng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one</a:t>
            </a:r>
            <a:r>
              <a:rPr b="0" i="0" lang="en-US" sz="2800" u="sng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counter</a:t>
            </a: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can allow for orientation uncertainty by incrementing a </a:t>
            </a:r>
            <a:r>
              <a:rPr b="0" i="1" lang="en-US" sz="2800" u="none" cap="none" strike="noStrike">
                <a:solidFill>
                  <a:srgbClr val="0099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few</a:t>
            </a:r>
            <a:r>
              <a:rPr b="0" i="0" lang="en-US" sz="2800" u="none" cap="none" strike="noStrike">
                <a:solidFill>
                  <a:srgbClr val="0099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counters around</a:t>
            </a: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“nominal” counter.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9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– cont.</a:t>
            </a:r>
            <a:endParaRPr/>
          </a:p>
        </p:txBody>
      </p:sp>
      <p:sp>
        <p:nvSpPr>
          <p:cNvPr id="467" name="Google Shape;467;p49"/>
          <p:cNvSpPr txBox="1"/>
          <p:nvPr>
            <p:ph idx="1" type="body"/>
          </p:nvPr>
        </p:nvSpPr>
        <p:spPr>
          <a:xfrm>
            <a:off x="533400" y="1371600"/>
            <a:ext cx="800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better way of expressing lines for Hough transform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None/>
            </a:pPr>
            <a:r>
              <a:t/>
            </a:r>
            <a:endParaRPr b="0" i="0" sz="3200" u="non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8" name="Google Shape;46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1887" y="2528887"/>
            <a:ext cx="180022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787" y="3124200"/>
            <a:ext cx="8812212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2600" y="2514600"/>
            <a:ext cx="3403600" cy="588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0"/>
          <p:cNvPicPr preferRelativeResize="0"/>
          <p:nvPr>
            <p:ph idx="2" type="clipArt"/>
          </p:nvPr>
        </p:nvPicPr>
        <p:blipFill rotWithShape="1">
          <a:blip r:embed="rId3">
            <a:alphaModFix/>
          </a:blip>
          <a:srcRect b="5333" l="8001" r="8001" t="21336"/>
          <a:stretch/>
        </p:blipFill>
        <p:spPr>
          <a:xfrm>
            <a:off x="685800" y="1371600"/>
            <a:ext cx="7680325" cy="5030787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0"/>
          <p:cNvSpPr txBox="1"/>
          <p:nvPr/>
        </p:nvSpPr>
        <p:spPr>
          <a:xfrm>
            <a:off x="228600" y="381000"/>
            <a:ext cx="8382000" cy="701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siva"/>
              <a:buNone/>
            </a:pPr>
            <a:r>
              <a:rPr b="1" i="0" lang="en-US" sz="4000" u="none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SHT: Another Viewpoint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51"/>
          <p:cNvPicPr preferRelativeResize="0"/>
          <p:nvPr>
            <p:ph idx="2" type="clipArt"/>
          </p:nvPr>
        </p:nvPicPr>
        <p:blipFill rotWithShape="1">
          <a:blip r:embed="rId3">
            <a:alphaModFix/>
          </a:blip>
          <a:srcRect b="5334" l="8001" r="8001" t="24003"/>
          <a:stretch/>
        </p:blipFill>
        <p:spPr>
          <a:xfrm>
            <a:off x="0" y="685800"/>
            <a:ext cx="9144000" cy="57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52"/>
          <p:cNvPicPr preferRelativeResize="0"/>
          <p:nvPr>
            <p:ph idx="2" type="clipArt"/>
          </p:nvPr>
        </p:nvPicPr>
        <p:blipFill rotWithShape="1">
          <a:blip r:embed="rId3">
            <a:alphaModFix/>
          </a:blip>
          <a:srcRect b="5334" l="8001" r="8001" t="24003"/>
          <a:stretch/>
        </p:blipFill>
        <p:spPr>
          <a:xfrm>
            <a:off x="0" y="457200"/>
            <a:ext cx="9144000" cy="5770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53"/>
          <p:cNvPicPr preferRelativeResize="0"/>
          <p:nvPr>
            <p:ph idx="2" type="clipArt"/>
          </p:nvPr>
        </p:nvPicPr>
        <p:blipFill rotWithShape="1">
          <a:blip r:embed="rId3">
            <a:alphaModFix/>
          </a:blip>
          <a:srcRect b="5334" l="8001" r="0" t="24003"/>
          <a:stretch/>
        </p:blipFill>
        <p:spPr>
          <a:xfrm>
            <a:off x="0" y="1143000"/>
            <a:ext cx="9144000" cy="5268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54"/>
          <p:cNvPicPr preferRelativeResize="0"/>
          <p:nvPr>
            <p:ph idx="2" type="clipArt"/>
          </p:nvPr>
        </p:nvPicPr>
        <p:blipFill rotWithShape="1">
          <a:blip r:embed="rId3">
            <a:alphaModFix/>
          </a:blip>
          <a:srcRect b="5334" l="6001" r="6001" t="24003"/>
          <a:stretch/>
        </p:blipFill>
        <p:spPr>
          <a:xfrm>
            <a:off x="0" y="633412"/>
            <a:ext cx="9144000" cy="55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Times New Roman"/>
              <a:buNone/>
            </a:pPr>
            <a:r>
              <a:rPr b="0" i="0" lang="en-US" sz="3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Segmentation by Fitting a Model – cont.</a:t>
            </a:r>
            <a:endParaRPr/>
          </a:p>
        </p:txBody>
      </p:sp>
      <p:pic>
        <p:nvPicPr>
          <p:cNvPr id="64" name="Google Shape;6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1676400"/>
            <a:ext cx="4648200" cy="36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– cont.</a:t>
            </a:r>
            <a:endParaRPr/>
          </a:p>
        </p:txBody>
      </p:sp>
      <p:pic>
        <p:nvPicPr>
          <p:cNvPr id="502" name="Google Shape;50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600200"/>
            <a:ext cx="739140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6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– cont.</a:t>
            </a:r>
            <a:endParaRPr/>
          </a:p>
        </p:txBody>
      </p:sp>
      <p:pic>
        <p:nvPicPr>
          <p:cNvPr id="508" name="Google Shape;50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447800"/>
            <a:ext cx="8229600" cy="4151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7"/>
          <p:cNvSpPr txBox="1"/>
          <p:nvPr/>
        </p:nvSpPr>
        <p:spPr>
          <a:xfrm>
            <a:off x="0" y="0"/>
            <a:ext cx="9144000" cy="155575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4800"/>
              <a:buFont typeface="Times New Roman"/>
              <a:buNone/>
            </a:pPr>
            <a:r>
              <a:rPr b="1" i="0" lang="en-US" sz="48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is a voting neural network</a:t>
            </a:r>
            <a:endParaRPr/>
          </a:p>
        </p:txBody>
      </p:sp>
      <p:sp>
        <p:nvSpPr>
          <p:cNvPr id="514" name="Google Shape;514;p57"/>
          <p:cNvSpPr txBox="1"/>
          <p:nvPr/>
        </p:nvSpPr>
        <p:spPr>
          <a:xfrm>
            <a:off x="0" y="1889125"/>
            <a:ext cx="9144000" cy="4968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of the most popular utilizations of a </a:t>
            </a:r>
            <a:r>
              <a:rPr b="1" i="0" lang="en-US" sz="32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voting</a:t>
            </a: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mechanism</a:t>
            </a:r>
            <a:endParaRPr/>
          </a:p>
          <a:p>
            <a:pPr indent="-20320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kind of </a:t>
            </a:r>
            <a:r>
              <a:rPr b="0" i="1" lang="en-US" sz="3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structured</a:t>
            </a: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32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 Network</a:t>
            </a:r>
            <a:endParaRPr/>
          </a:p>
          <a:p>
            <a:pPr indent="-20320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transformation from an </a:t>
            </a:r>
            <a:r>
              <a:rPr b="1" i="0" lang="en-US" sz="32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space</a:t>
            </a: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a </a:t>
            </a:r>
            <a:r>
              <a:rPr b="1" i="0" lang="en-US" sz="32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 space (vote space, Hough space).</a:t>
            </a:r>
            <a:endParaRPr/>
          </a:p>
          <a:p>
            <a:pPr indent="-20320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Voting is performed in the parameter space</a:t>
            </a:r>
            <a:endParaRPr/>
          </a:p>
          <a:p>
            <a:pPr indent="-20320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transform can be also treated as </a:t>
            </a:r>
            <a:r>
              <a:rPr b="1" i="1" lang="en-US" sz="3200" u="sng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template matching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58"/>
          <p:cNvPicPr preferRelativeResize="0"/>
          <p:nvPr>
            <p:ph idx="2" type="clipArt"/>
          </p:nvPr>
        </p:nvPicPr>
        <p:blipFill rotWithShape="1">
          <a:blip r:embed="rId3">
            <a:alphaModFix/>
          </a:blip>
          <a:srcRect b="0" l="0" r="16499" t="46000"/>
          <a:stretch/>
        </p:blipFill>
        <p:spPr>
          <a:xfrm>
            <a:off x="3124200" y="1524000"/>
            <a:ext cx="62357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8"/>
          <p:cNvSpPr txBox="1"/>
          <p:nvPr>
            <p:ph idx="4294967295"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1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Generalizations</a:t>
            </a:r>
            <a:endParaRPr/>
          </a:p>
        </p:txBody>
      </p:sp>
      <p:sp>
        <p:nvSpPr>
          <p:cNvPr id="521" name="Google Shape;521;p58"/>
          <p:cNvSpPr txBox="1"/>
          <p:nvPr>
            <p:ph idx="4294967295" type="body"/>
          </p:nvPr>
        </p:nvSpPr>
        <p:spPr>
          <a:xfrm>
            <a:off x="0" y="1143000"/>
            <a:ext cx="47244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locates straight lines (SHT) - standard, simple HT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locates straight line intervals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locates circles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locates algebraic curves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locates arbitrary specific shapes in an image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D15B0B"/>
              </a:buClr>
              <a:buSzPts val="2800"/>
              <a:buFont typeface="Times New Roman"/>
              <a:buChar char="–"/>
            </a:pPr>
            <a:r>
              <a:rPr b="1" i="0" lang="en-US" sz="2800" u="none" cap="none" strike="noStrike">
                <a:solidFill>
                  <a:srgbClr val="D15B0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 you pay progressively for complexity of shapes by time and memory usage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9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5400"/>
              <a:buFont typeface="Times New Roman"/>
              <a:buNone/>
            </a:pPr>
            <a:r>
              <a:rPr b="1" i="0" lang="en-US" sz="54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Information</a:t>
            </a:r>
            <a:endParaRPr/>
          </a:p>
        </p:txBody>
      </p:sp>
      <p:sp>
        <p:nvSpPr>
          <p:cNvPr id="527" name="Google Shape;527;p59"/>
          <p:cNvSpPr txBox="1"/>
          <p:nvPr/>
        </p:nvSpPr>
        <p:spPr>
          <a:xfrm>
            <a:off x="0" y="1295400"/>
            <a:ext cx="9144000" cy="47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Edge gradient in image space can be used in Hough Transform to reduce one dimension in incrementing the accumulator array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line detection the gradient is @, and so need only to vote for one cell (p,@) where p is</a:t>
            </a:r>
            <a:endParaRPr/>
          </a:p>
          <a:p>
            <a:pPr indent="-177800" lvl="1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= x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cos @ + y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sin @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circle detection the gradient is @, and so need only to vote along a line given by the equations</a:t>
            </a:r>
            <a:endParaRPr/>
          </a:p>
          <a:p>
            <a:pPr indent="-177800" lvl="1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a=x + r cos @,  b = y + r sin @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0"/>
          <p:cNvSpPr txBox="1"/>
          <p:nvPr>
            <p:ph idx="4294967295"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for Rectangles</a:t>
            </a:r>
            <a:endParaRPr/>
          </a:p>
        </p:txBody>
      </p:sp>
      <p:sp>
        <p:nvSpPr>
          <p:cNvPr id="533" name="Google Shape;533;p60"/>
          <p:cNvSpPr txBox="1"/>
          <p:nvPr>
            <p:ph idx="4294967295" type="body"/>
          </p:nvPr>
        </p:nvSpPr>
        <p:spPr>
          <a:xfrm>
            <a:off x="533400" y="1371600"/>
            <a:ext cx="3922712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None/>
            </a:pPr>
            <a:r>
              <a:t/>
            </a:r>
            <a:endParaRPr b="0" i="0" sz="3200" u="non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4" name="Google Shape;534;p60"/>
          <p:cNvPicPr preferRelativeResize="0"/>
          <p:nvPr>
            <p:ph idx="2" type="clipArt"/>
          </p:nvPr>
        </p:nvPicPr>
        <p:blipFill rotWithShape="1">
          <a:blip r:embed="rId3">
            <a:alphaModFix/>
          </a:blip>
          <a:srcRect b="0" l="5999" r="0" t="25999"/>
          <a:stretch/>
        </p:blipFill>
        <p:spPr>
          <a:xfrm>
            <a:off x="0" y="1460500"/>
            <a:ext cx="9144000" cy="53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0"/>
          <p:cNvSpPr txBox="1"/>
          <p:nvPr/>
        </p:nvSpPr>
        <p:spPr>
          <a:xfrm>
            <a:off x="5715000" y="1066800"/>
            <a:ext cx="3429000" cy="701675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rsiva"/>
              <a:buNone/>
            </a:pPr>
            <a:r>
              <a:rPr b="0" i="0" lang="en-US" sz="2000" u="none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Now votes for rectangles!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1"/>
          <p:cNvSpPr txBox="1"/>
          <p:nvPr>
            <p:ph idx="4294967295" type="title"/>
          </p:nvPr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700"/>
              <a:buFont typeface="Times New Roman"/>
              <a:buNone/>
            </a:pPr>
            <a:r>
              <a:rPr b="0" i="0" lang="en-US" sz="97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 for Circles</a:t>
            </a:r>
            <a:endParaRPr/>
          </a:p>
        </p:txBody>
      </p:sp>
      <p:sp>
        <p:nvSpPr>
          <p:cNvPr id="541" name="Google Shape;541;p61"/>
          <p:cNvSpPr txBox="1"/>
          <p:nvPr>
            <p:ph idx="4294967295" type="body"/>
          </p:nvPr>
        </p:nvSpPr>
        <p:spPr>
          <a:xfrm>
            <a:off x="533400" y="2076450"/>
            <a:ext cx="7678737" cy="4019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Extend HT to other shapes that can be expressed parametrically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Circle, fixed radius r, centre (a,b)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</a:t>
            </a:r>
            <a:r>
              <a:rPr b="0" baseline="-2500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-a)</a:t>
            </a:r>
            <a:r>
              <a:rPr b="0" baseline="3000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(x</a:t>
            </a:r>
            <a:r>
              <a:rPr b="0" baseline="-2500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-b)</a:t>
            </a:r>
            <a:r>
              <a:rPr b="0" baseline="3000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r</a:t>
            </a:r>
            <a:r>
              <a:rPr b="0" baseline="3000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accumulator array must be 3D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unless circle radius, r is known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re-arrange equation so x</a:t>
            </a:r>
            <a:r>
              <a:rPr b="0" baseline="-2500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subject and x</a:t>
            </a:r>
            <a:r>
              <a:rPr b="0" baseline="-2500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variable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every point on circle edge (x,y) plot range of (x</a:t>
            </a:r>
            <a:r>
              <a:rPr b="0" baseline="-2500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,x</a:t>
            </a:r>
            <a:r>
              <a:rPr b="0" baseline="-2500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for a given r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2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– cont.</a:t>
            </a:r>
            <a:endParaRPr/>
          </a:p>
        </p:txBody>
      </p:sp>
      <p:sp>
        <p:nvSpPr>
          <p:cNvPr id="547" name="Google Shape;547;p62"/>
          <p:cNvSpPr txBox="1"/>
          <p:nvPr>
            <p:ph idx="1" type="body"/>
          </p:nvPr>
        </p:nvSpPr>
        <p:spPr>
          <a:xfrm>
            <a:off x="533400" y="1371600"/>
            <a:ext cx="800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Circles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can also be used for circles</a:t>
            </a:r>
            <a:endParaRPr/>
          </a:p>
          <a:p>
            <a:pPr indent="-1079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 cap="none" strike="noStrik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 cap="none" strike="noStrik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8" name="Google Shape;54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2514600"/>
            <a:ext cx="4724400" cy="779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3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– cont.</a:t>
            </a:r>
            <a:endParaRPr/>
          </a:p>
        </p:txBody>
      </p:sp>
      <p:pic>
        <p:nvPicPr>
          <p:cNvPr id="554" name="Google Shape;55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600200"/>
            <a:ext cx="7897812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3"/>
          <p:cNvSpPr txBox="1"/>
          <p:nvPr/>
        </p:nvSpPr>
        <p:spPr>
          <a:xfrm>
            <a:off x="822325" y="5172075"/>
            <a:ext cx="349885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Here the radius is fixed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64"/>
          <p:cNvPicPr preferRelativeResize="0"/>
          <p:nvPr>
            <p:ph idx="2" type="clipArt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64"/>
          <p:cNvSpPr txBox="1"/>
          <p:nvPr>
            <p:ph idx="4294967295" type="title"/>
          </p:nvPr>
        </p:nvSpPr>
        <p:spPr>
          <a:xfrm>
            <a:off x="0" y="0"/>
            <a:ext cx="9144000" cy="1600200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200"/>
              <a:buFont typeface="Times New Roman"/>
              <a:buNone/>
            </a:pPr>
            <a:r>
              <a:rPr b="1" i="0" lang="en-US" sz="7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circle Fitting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idx="4294967295"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0"/>
              <a:buFont typeface="Times New Roman"/>
              <a:buNone/>
            </a:pPr>
            <a:r>
              <a:rPr b="1" i="0" lang="en-US" sz="6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Why?</a:t>
            </a:r>
            <a:endParaRPr/>
          </a:p>
        </p:txBody>
      </p:sp>
      <p:sp>
        <p:nvSpPr>
          <p:cNvPr id="70" name="Google Shape;70;p11"/>
          <p:cNvSpPr txBox="1"/>
          <p:nvPr>
            <p:ph idx="4294967295" type="body"/>
          </p:nvPr>
        </p:nvSpPr>
        <p:spPr>
          <a:xfrm>
            <a:off x="381000" y="1295400"/>
            <a:ext cx="8012112" cy="4730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Processing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3300"/>
              </a:buClr>
              <a:buSzPts val="3600"/>
              <a:buFont typeface="Times New Roman"/>
              <a:buChar char="–"/>
            </a:pPr>
            <a:r>
              <a:rPr b="1" i="1" lang="en-US" sz="3600" u="none" cap="none" strike="noStrik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Canny Edge Detection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3300"/>
              </a:buClr>
              <a:buSzPts val="3600"/>
              <a:buFont typeface="Times New Roman"/>
              <a:buChar char="–"/>
            </a:pPr>
            <a:r>
              <a:rPr b="1" i="1" lang="en-US" sz="3600" u="none" cap="none" strike="noStrik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Transforms</a:t>
            </a:r>
            <a:endParaRPr b="0" i="1" sz="2800" u="none" cap="none" strike="noStrike">
              <a:solidFill>
                <a:srgbClr val="FF33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CC"/>
              </a:buClr>
              <a:buSzPts val="3600"/>
              <a:buFont typeface="Times New Roman"/>
              <a:buChar char="•"/>
            </a:pPr>
            <a:r>
              <a:rPr b="0" i="0" lang="en-US" sz="36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 power level in robot’s batteries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CC"/>
              </a:buClr>
              <a:buSzPts val="3600"/>
              <a:buFont typeface="Times New Roman"/>
              <a:buChar char="•"/>
            </a:pPr>
            <a:r>
              <a:rPr b="0" i="0" lang="en-US" sz="36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power goes low, interrupt actions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CC"/>
              </a:buClr>
              <a:buSzPts val="3600"/>
              <a:buFont typeface="Times New Roman"/>
              <a:buChar char="•"/>
            </a:pPr>
            <a:r>
              <a:rPr b="0" i="0" lang="en-US" sz="36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 for the wall plug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CC"/>
              </a:buClr>
              <a:buSzPts val="3600"/>
              <a:buFont typeface="Times New Roman"/>
              <a:buChar char="•"/>
            </a:pPr>
            <a:r>
              <a:rPr b="0" i="0" lang="en-US" sz="36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Traverse over to it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CC"/>
              </a:buClr>
              <a:buSzPts val="3600"/>
              <a:buFont typeface="Times New Roman"/>
              <a:buChar char="•"/>
            </a:pPr>
            <a:r>
              <a:rPr b="0" i="0" lang="en-US" sz="36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Plug itself to it in.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5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– cont.</a:t>
            </a:r>
            <a:endParaRPr/>
          </a:p>
        </p:txBody>
      </p:sp>
      <p:pic>
        <p:nvPicPr>
          <p:cNvPr id="567" name="Google Shape;56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1143000"/>
            <a:ext cx="5791200" cy="4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5"/>
          <p:cNvSpPr txBox="1"/>
          <p:nvPr/>
        </p:nvSpPr>
        <p:spPr>
          <a:xfrm>
            <a:off x="593725" y="5476875"/>
            <a:ext cx="7964487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3-dimensional parameter space for circles in general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66"/>
          <p:cNvPicPr preferRelativeResize="0"/>
          <p:nvPr>
            <p:ph idx="2" type="clipArt"/>
          </p:nvPr>
        </p:nvPicPr>
        <p:blipFill rotWithShape="1">
          <a:blip r:embed="rId3">
            <a:alphaModFix/>
          </a:blip>
          <a:srcRect b="2499" l="8438" r="2811" t="18753"/>
          <a:stretch/>
        </p:blipFill>
        <p:spPr>
          <a:xfrm>
            <a:off x="0" y="1990725"/>
            <a:ext cx="7315200" cy="48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6"/>
          <p:cNvSpPr txBox="1"/>
          <p:nvPr>
            <p:ph idx="4294967295" type="title"/>
          </p:nvPr>
        </p:nvSpPr>
        <p:spPr>
          <a:xfrm>
            <a:off x="0" y="0"/>
            <a:ext cx="9144000" cy="2209800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200"/>
              <a:buFont typeface="Times New Roman"/>
              <a:buNone/>
            </a:pPr>
            <a:r>
              <a:rPr b="0" i="0" lang="en-US" sz="7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circle Fitting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7"/>
          <p:cNvSpPr txBox="1"/>
          <p:nvPr>
            <p:ph idx="4294967295"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0"/>
              <a:buFont typeface="Times New Roman"/>
              <a:buNone/>
            </a:pPr>
            <a:r>
              <a:rPr b="0" i="0" lang="en-US" sz="6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circle example</a:t>
            </a:r>
            <a:endParaRPr/>
          </a:p>
        </p:txBody>
      </p:sp>
      <p:pic>
        <p:nvPicPr>
          <p:cNvPr id="580" name="Google Shape;58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0050" y="2171700"/>
            <a:ext cx="4933950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7"/>
          <p:cNvSpPr txBox="1"/>
          <p:nvPr/>
        </p:nvSpPr>
        <p:spPr>
          <a:xfrm>
            <a:off x="4419600" y="1143000"/>
            <a:ext cx="4724400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siva"/>
              <a:buNone/>
            </a:pPr>
            <a:r>
              <a:rPr b="0" i="0" lang="en-US" sz="2400" u="none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Point of max intersections is the centre of the original circle</a:t>
            </a:r>
            <a:endParaRPr/>
          </a:p>
        </p:txBody>
      </p:sp>
      <p:pic>
        <p:nvPicPr>
          <p:cNvPr id="582" name="Google Shape;582;p67"/>
          <p:cNvPicPr preferRelativeResize="0"/>
          <p:nvPr/>
        </p:nvPicPr>
        <p:blipFill rotWithShape="1">
          <a:blip r:embed="rId4">
            <a:alphaModFix/>
          </a:blip>
          <a:srcRect b="0" l="0" r="0" t="46797"/>
          <a:stretch/>
        </p:blipFill>
        <p:spPr>
          <a:xfrm>
            <a:off x="0" y="2763837"/>
            <a:ext cx="4581525" cy="3465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8"/>
          <p:cNvSpPr txBox="1"/>
          <p:nvPr>
            <p:ph type="title"/>
          </p:nvPr>
        </p:nvSpPr>
        <p:spPr>
          <a:xfrm>
            <a:off x="6324600" y="152400"/>
            <a:ext cx="2819400" cy="2133600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Times New Roman"/>
              <a:buNone/>
            </a:pPr>
            <a:r>
              <a:rPr b="0" i="0" lang="en-US" sz="4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</a:t>
            </a:r>
            <a:endParaRPr/>
          </a:p>
        </p:txBody>
      </p:sp>
      <p:pic>
        <p:nvPicPr>
          <p:cNvPr id="588" name="Google Shape;58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0"/>
            <a:ext cx="6061075" cy="66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9"/>
          <p:cNvSpPr txBox="1"/>
          <p:nvPr>
            <p:ph idx="4294967295"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 Hough Properties</a:t>
            </a:r>
            <a:endParaRPr/>
          </a:p>
        </p:txBody>
      </p:sp>
      <p:sp>
        <p:nvSpPr>
          <p:cNvPr id="594" name="Google Shape;594;p69"/>
          <p:cNvSpPr txBox="1"/>
          <p:nvPr>
            <p:ph idx="4294967295" type="body"/>
          </p:nvPr>
        </p:nvSpPr>
        <p:spPr>
          <a:xfrm>
            <a:off x="533400" y="1371600"/>
            <a:ext cx="7529512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is a powerful tool for </a:t>
            </a:r>
            <a:r>
              <a:rPr b="0" i="0" lang="en-US" sz="28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curve detection</a:t>
            </a:r>
            <a:endParaRPr b="0" i="0" sz="2800" u="non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3300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Exponential growth of accumulator</a:t>
            </a: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parameters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Curve parameters </a:t>
            </a:r>
            <a:r>
              <a:rPr b="0" i="0" lang="en-US" sz="28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 its use to few parameters</a:t>
            </a:r>
            <a:endParaRPr b="0" i="0" sz="2800" u="non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3300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Prior info of curves</a:t>
            </a: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 reduce computation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use a </a:t>
            </a:r>
            <a:r>
              <a:rPr b="0" i="0" lang="en-US" sz="2400" u="none" cap="none" strike="noStrik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 radius</a:t>
            </a:r>
            <a:endParaRPr b="0" i="0" sz="2400" u="none" cap="none" strike="noStrik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 using </a:t>
            </a:r>
            <a:r>
              <a:rPr b="0" i="0" lang="en-US" sz="28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edge direction</a:t>
            </a: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all accumulator cells A(a) have to be incremented</a:t>
            </a:r>
            <a:endParaRPr/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5" name="Google Shape;595;p69"/>
          <p:cNvSpPr txBox="1"/>
          <p:nvPr/>
        </p:nvSpPr>
        <p:spPr>
          <a:xfrm>
            <a:off x="990600" y="5486400"/>
            <a:ext cx="4648200" cy="1196975"/>
          </a:xfrm>
          <a:prstGeom prst="rect">
            <a:avLst/>
          </a:prstGeom>
          <a:solidFill>
            <a:srgbClr val="FFFF66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siva"/>
              <a:buNone/>
            </a:pPr>
            <a:r>
              <a:rPr b="0" i="0" lang="en-US" sz="2400" u="none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Can be applied to images without edge direction information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0"/>
          <p:cNvSpPr txBox="1"/>
          <p:nvPr>
            <p:ph idx="4294967295"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600"/>
              <a:buFont typeface="Times New Roman"/>
              <a:buNone/>
            </a:pPr>
            <a:r>
              <a:rPr b="0" i="0" lang="en-US" sz="6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Optimization HT</a:t>
            </a:r>
            <a:endParaRPr/>
          </a:p>
        </p:txBody>
      </p:sp>
      <p:sp>
        <p:nvSpPr>
          <p:cNvPr id="601" name="Google Shape;601;p70"/>
          <p:cNvSpPr txBox="1"/>
          <p:nvPr>
            <p:ph idx="4294967295" type="body"/>
          </p:nvPr>
        </p:nvSpPr>
        <p:spPr>
          <a:xfrm>
            <a:off x="0" y="1447800"/>
            <a:ext cx="86360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</a:t>
            </a:r>
            <a:r>
              <a:rPr b="0" i="0" lang="en-US" sz="28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edge direction</a:t>
            </a:r>
            <a:endParaRPr b="0" i="0" sz="2800" u="non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edge directions are quantized into 8 possible directions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1/8 of circle needs take part in accumulator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edge directions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3300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&amp; b</a:t>
            </a: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 be evaluated from</a:t>
            </a:r>
            <a:endParaRPr/>
          </a:p>
          <a:p>
            <a:pPr indent="-1333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3300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</a:t>
            </a: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edge direction in pixel x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3300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delta θ</a:t>
            </a: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max anticipated edge direction error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weight contributions to accumulator A(a) by edge magnitude</a:t>
            </a:r>
            <a:endParaRPr/>
          </a:p>
        </p:txBody>
      </p:sp>
      <p:pic>
        <p:nvPicPr>
          <p:cNvPr id="602" name="Google Shape;60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3843337"/>
            <a:ext cx="4800600" cy="1262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1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400"/>
              <a:buFont typeface="Times New Roman"/>
              <a:buNone/>
            </a:pPr>
            <a:r>
              <a:rPr b="0" i="0" lang="en-US" sz="5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ALGORITHM</a:t>
            </a:r>
            <a:endParaRPr/>
          </a:p>
        </p:txBody>
      </p:sp>
      <p:sp>
        <p:nvSpPr>
          <p:cNvPr id="608" name="Google Shape;608;p71"/>
          <p:cNvSpPr txBox="1"/>
          <p:nvPr>
            <p:ph idx="1" type="body"/>
          </p:nvPr>
        </p:nvSpPr>
        <p:spPr>
          <a:xfrm>
            <a:off x="533400" y="1371600"/>
            <a:ext cx="800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an analytic form f(x,y,a1,a2,…,an) and choose a range of values for parameters a1, a2, a3,….,an.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accumulator array A(a1,a2,…,an) which represents direct match of f(x,y,a1,a2,…,an) with binary image.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for local maximum which exceeds certain threshold.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2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– cont.</a:t>
            </a:r>
            <a:endParaRPr/>
          </a:p>
        </p:txBody>
      </p:sp>
      <p:sp>
        <p:nvSpPr>
          <p:cNvPr id="614" name="Google Shape;614;p72"/>
          <p:cNvSpPr txBox="1"/>
          <p:nvPr>
            <p:ph idx="1" type="body"/>
          </p:nvPr>
        </p:nvSpPr>
        <p:spPr>
          <a:xfrm>
            <a:off x="533400" y="1371600"/>
            <a:ext cx="800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complicated shapes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you can see, the Hough transform can be used to find shapes with arbitrary complexity as long as we can describe the shape with some fixed number of parameters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number of parameters required indicates the dimensionality of the accumulator 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3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Generalized Hough Transform</a:t>
            </a:r>
            <a:endParaRPr/>
          </a:p>
        </p:txBody>
      </p:sp>
      <p:sp>
        <p:nvSpPr>
          <p:cNvPr id="620" name="Google Shape;620;p73"/>
          <p:cNvSpPr txBox="1"/>
          <p:nvPr>
            <p:ph idx="1" type="body"/>
          </p:nvPr>
        </p:nvSpPr>
        <p:spPr>
          <a:xfrm>
            <a:off x="533400" y="1371600"/>
            <a:ext cx="800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shapes may not be easily expressed using a small set of parameters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case, we explicitly list all the points on the shape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variation of Hough transform is known as generalized Hough transform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4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– cont.</a:t>
            </a:r>
            <a:endParaRPr/>
          </a:p>
        </p:txBody>
      </p:sp>
      <p:sp>
        <p:nvSpPr>
          <p:cNvPr id="626" name="Google Shape;626;p74"/>
          <p:cNvSpPr txBox="1"/>
          <p:nvPr>
            <p:ph idx="1" type="body"/>
          </p:nvPr>
        </p:nvSpPr>
        <p:spPr>
          <a:xfrm>
            <a:off x="533400" y="1371600"/>
            <a:ext cx="800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issues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Quantization of the accumulator space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Utilization of additional information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line-matching Hough transform, the orientation of an edge point from the Canny edge detector can be used to limit the votes in the accumulator space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Smoothing the accumulator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reduce the effects of noise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Gray-level voting</a:t>
            </a:r>
            <a:endParaRPr/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 cap="none" strike="noStrik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idx="4294967295"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Canny and Hough Together</a:t>
            </a:r>
            <a:endParaRPr/>
          </a:p>
        </p:txBody>
      </p:sp>
      <p:sp>
        <p:nvSpPr>
          <p:cNvPr id="76" name="Google Shape;76;p12"/>
          <p:cNvSpPr txBox="1"/>
          <p:nvPr>
            <p:ph idx="4294967295" type="body"/>
          </p:nvPr>
        </p:nvSpPr>
        <p:spPr>
          <a:xfrm>
            <a:off x="533400" y="1371600"/>
            <a:ext cx="3922712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None/>
            </a:pPr>
            <a:r>
              <a:t/>
            </a:r>
            <a:endParaRPr b="0" i="0" sz="3200" u="non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12"/>
          <p:cNvSpPr/>
          <p:nvPr>
            <p:ph idx="2" type="clipArt"/>
          </p:nvPr>
        </p:nvSpPr>
        <p:spPr>
          <a:xfrm>
            <a:off x="4611687" y="1371600"/>
            <a:ext cx="3922712" cy="4724400"/>
          </a:xfrm>
          <a:prstGeom prst="rect">
            <a:avLst/>
          </a:prstGeom>
          <a:noFill/>
          <a:ln>
            <a:noFill/>
          </a:ln>
        </p:spPr>
      </p:sp>
      <p:pic>
        <p:nvPicPr>
          <p:cNvPr id="78" name="Google Shape;78;p12"/>
          <p:cNvPicPr preferRelativeResize="0"/>
          <p:nvPr/>
        </p:nvPicPr>
        <p:blipFill rotWithShape="1">
          <a:blip r:embed="rId3">
            <a:alphaModFix/>
          </a:blip>
          <a:srcRect b="0" l="0" r="0" t="25999"/>
          <a:stretch/>
        </p:blipFill>
        <p:spPr>
          <a:xfrm>
            <a:off x="0" y="1782762"/>
            <a:ext cx="9144000" cy="50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5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– cont.</a:t>
            </a:r>
            <a:endParaRPr/>
          </a:p>
        </p:txBody>
      </p:sp>
      <p:sp>
        <p:nvSpPr>
          <p:cNvPr id="632" name="Google Shape;632;p75"/>
          <p:cNvSpPr txBox="1"/>
          <p:nvPr>
            <p:ph idx="1" type="body"/>
          </p:nvPr>
        </p:nvSpPr>
        <p:spPr>
          <a:xfrm>
            <a:off x="533400" y="1371600"/>
            <a:ext cx="800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issues - continued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Refining the accumulator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a maximum and vote only near the maximum with a higher resolution of the parameter space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Randomized Hough transform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6"/>
          <p:cNvSpPr txBox="1"/>
          <p:nvPr>
            <p:ph type="title"/>
          </p:nvPr>
        </p:nvSpPr>
        <p:spPr>
          <a:xfrm>
            <a:off x="0" y="0"/>
            <a:ext cx="9144000" cy="22098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600"/>
              <a:buFont typeface="Times New Roman"/>
              <a:buNone/>
            </a:pPr>
            <a:r>
              <a:rPr b="1" i="0" lang="en-US" sz="6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Problems with Hough Transform</a:t>
            </a:r>
            <a:endParaRPr/>
          </a:p>
        </p:txBody>
      </p:sp>
      <p:pic>
        <p:nvPicPr>
          <p:cNvPr id="638" name="Google Shape;63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514600"/>
            <a:ext cx="8010525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7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Times New Roman"/>
              <a:buNone/>
            </a:pPr>
            <a:r>
              <a:rPr b="1" i="0" lang="en-US" sz="4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Problems with Hough Transform – cont.</a:t>
            </a:r>
            <a:endParaRPr/>
          </a:p>
        </p:txBody>
      </p:sp>
      <p:pic>
        <p:nvPicPr>
          <p:cNvPr id="644" name="Google Shape;64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143000"/>
            <a:ext cx="6629400" cy="4995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8"/>
          <p:cNvSpPr txBox="1"/>
          <p:nvPr>
            <p:ph type="title"/>
          </p:nvPr>
        </p:nvSpPr>
        <p:spPr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Times New Roman"/>
              <a:buNone/>
            </a:pPr>
            <a:r>
              <a:rPr b="1" i="0" lang="en-US" sz="4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Problems with Hough Transform – cont.</a:t>
            </a:r>
            <a:endParaRPr/>
          </a:p>
        </p:txBody>
      </p:sp>
      <p:pic>
        <p:nvPicPr>
          <p:cNvPr id="650" name="Google Shape;65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143000"/>
            <a:ext cx="6248400" cy="493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9"/>
          <p:cNvSpPr txBox="1"/>
          <p:nvPr>
            <p:ph type="title"/>
          </p:nvPr>
        </p:nvSpPr>
        <p:spPr>
          <a:xfrm>
            <a:off x="0" y="0"/>
            <a:ext cx="91440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Times New Roman"/>
              <a:buNone/>
            </a:pPr>
            <a:r>
              <a:rPr b="0" i="0" lang="en-US" sz="48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standard Hough Transform for lines can be generalized</a:t>
            </a:r>
            <a:endParaRPr/>
          </a:p>
        </p:txBody>
      </p:sp>
      <p:sp>
        <p:nvSpPr>
          <p:cNvPr id="656" name="Google Shape;656;p79"/>
          <p:cNvSpPr txBox="1"/>
          <p:nvPr>
            <p:ph idx="1" type="body"/>
          </p:nvPr>
        </p:nvSpPr>
        <p:spPr>
          <a:xfrm>
            <a:off x="0" y="2438400"/>
            <a:ext cx="91440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4000"/>
              <a:buFont typeface="Georgia"/>
              <a:buChar char="•"/>
            </a:pPr>
            <a:r>
              <a:rPr b="0" i="0" lang="en-US" sz="4000" u="none">
                <a:solidFill>
                  <a:srgbClr val="0000CC"/>
                </a:solidFill>
                <a:latin typeface="Georgia"/>
                <a:ea typeface="Georgia"/>
                <a:cs typeface="Georgia"/>
                <a:sym typeface="Georgia"/>
              </a:rPr>
              <a:t>Example</a:t>
            </a:r>
            <a:r>
              <a:rPr b="0" i="0" lang="en-US" sz="40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Parametric equation of a line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x cos </a:t>
            </a:r>
            <a:r>
              <a:rPr b="0" i="0" lang="en-US" sz="4400" u="none" cap="none" strike="noStrike">
                <a:solidFill>
                  <a:schemeClr val="accent2"/>
                </a:solidFill>
                <a:latin typeface="Arial Narrow"/>
                <a:ea typeface="Arial Narrow"/>
                <a:cs typeface="Arial Narrow"/>
                <a:sym typeface="Arial Narrow"/>
              </a:rPr>
              <a:t>@</a:t>
            </a:r>
            <a:r>
              <a:rPr b="0" i="0" lang="en-US" sz="4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y sin </a:t>
            </a:r>
            <a:r>
              <a:rPr b="0" i="0" lang="en-US" sz="4800" u="none" cap="none" strike="noStrike">
                <a:solidFill>
                  <a:schemeClr val="accent2"/>
                </a:solidFill>
                <a:latin typeface="Corsiva"/>
                <a:ea typeface="Corsiva"/>
                <a:cs typeface="Corsiva"/>
                <a:sym typeface="Corsiva"/>
              </a:rPr>
              <a:t>@</a:t>
            </a:r>
            <a:r>
              <a:rPr b="0" i="0" lang="en-US" sz="4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Times New Roman"/>
              <a:buChar char="•"/>
            </a:pPr>
            <a:r>
              <a:rPr b="1" i="0" lang="en-US" sz="4000" u="sng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Generalization:</a:t>
            </a:r>
            <a:endParaRPr b="0" i="0" sz="4000" u="non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CC"/>
              </a:buClr>
              <a:buSzPts val="3600"/>
              <a:buFont typeface="Times New Roman"/>
              <a:buChar char="–"/>
            </a:pPr>
            <a:r>
              <a:rPr b="0" i="0" lang="en-US" sz="36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Technique to isolate curves of a given shape in an image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CC"/>
              </a:buClr>
              <a:buSzPts val="3600"/>
              <a:buFont typeface="Times New Roman"/>
              <a:buChar char="–"/>
            </a:pPr>
            <a:r>
              <a:rPr b="0" i="0" lang="en-US" sz="36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Curve specified by parametric equation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0"/>
          <p:cNvSpPr txBox="1"/>
          <p:nvPr/>
        </p:nvSpPr>
        <p:spPr>
          <a:xfrm>
            <a:off x="457200" y="838200"/>
            <a:ext cx="8305800" cy="4940300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00"/>
              <a:buFont typeface="Corsiva"/>
              <a:buNone/>
            </a:pPr>
            <a:r>
              <a:rPr b="1" i="0" lang="en-US" sz="10600" u="none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Generalized Hough Transform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1"/>
          <p:cNvSpPr txBox="1"/>
          <p:nvPr>
            <p:ph idx="4294967295" type="title"/>
          </p:nvPr>
        </p:nvSpPr>
        <p:spPr>
          <a:xfrm>
            <a:off x="0" y="0"/>
            <a:ext cx="9144000" cy="2133600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0"/>
              <a:buFont typeface="Times New Roman"/>
              <a:buNone/>
            </a:pPr>
            <a:r>
              <a:rPr b="0" i="0" lang="en-US" sz="6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 Hough Transform</a:t>
            </a:r>
            <a:endParaRPr/>
          </a:p>
        </p:txBody>
      </p:sp>
      <p:sp>
        <p:nvSpPr>
          <p:cNvPr id="667" name="Google Shape;667;p81"/>
          <p:cNvSpPr txBox="1"/>
          <p:nvPr>
            <p:ph idx="4294967295" type="body"/>
          </p:nvPr>
        </p:nvSpPr>
        <p:spPr>
          <a:xfrm>
            <a:off x="0" y="3124200"/>
            <a:ext cx="8502650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all</a:t>
            </a: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desired points in image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3300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each</a:t>
            </a: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feature point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3300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each pixel</a:t>
            </a: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target boundary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relative position of reference point from </a:t>
            </a:r>
            <a:r>
              <a:rPr b="0" i="1" lang="en-US" sz="20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this offset to position of </a:t>
            </a:r>
            <a:r>
              <a:rPr b="0" i="1" lang="en-US" sz="20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increment that position in accumulator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3300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</a:t>
            </a: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local maxima in accumulator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3300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</a:t>
            </a: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maxima back to image to view</a:t>
            </a:r>
            <a:endParaRPr/>
          </a:p>
        </p:txBody>
      </p:sp>
      <p:sp>
        <p:nvSpPr>
          <p:cNvPr id="668" name="Google Shape;668;p81"/>
          <p:cNvSpPr txBox="1"/>
          <p:nvPr/>
        </p:nvSpPr>
        <p:spPr>
          <a:xfrm>
            <a:off x="381000" y="22860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siva"/>
              <a:buNone/>
            </a:pPr>
            <a:r>
              <a:rPr b="0" i="0" lang="en-US" sz="2400" u="none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algorithm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2"/>
          <p:cNvSpPr txBox="1"/>
          <p:nvPr>
            <p:ph type="title"/>
          </p:nvPr>
        </p:nvSpPr>
        <p:spPr>
          <a:xfrm>
            <a:off x="0" y="0"/>
            <a:ext cx="9144000" cy="990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Times New Roman"/>
              <a:buNone/>
            </a:pPr>
            <a:r>
              <a:rPr b="1" i="0" lang="en-US" sz="48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for Curves</a:t>
            </a:r>
            <a:endParaRPr/>
          </a:p>
        </p:txBody>
      </p:sp>
      <p:sp>
        <p:nvSpPr>
          <p:cNvPr id="674" name="Google Shape;674;p82"/>
          <p:cNvSpPr txBox="1"/>
          <p:nvPr>
            <p:ph idx="1" type="body"/>
          </p:nvPr>
        </p:nvSpPr>
        <p:spPr>
          <a:xfrm>
            <a:off x="533400" y="1371600"/>
            <a:ext cx="800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H.T. can be </a:t>
            </a:r>
            <a:r>
              <a:rPr b="0" i="0" lang="en-US" sz="3200" u="non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generalized</a:t>
            </a: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detect any curve that can be expressed in parametric form: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= f(x, a1,a2,…ap)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a1, a2, … ap are the </a:t>
            </a:r>
            <a:r>
              <a:rPr b="0" i="0" lang="en-US" sz="2800" u="none" cap="none" strike="noStrik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parameter space is </a:t>
            </a:r>
            <a:r>
              <a:rPr b="0" i="0" lang="en-US" sz="2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p-dimensional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accumulating array is LARGE!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3"/>
          <p:cNvSpPr txBox="1"/>
          <p:nvPr>
            <p:ph type="title"/>
          </p:nvPr>
        </p:nvSpPr>
        <p:spPr>
          <a:xfrm>
            <a:off x="533400" y="152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Generalizing the H.T.</a:t>
            </a:r>
            <a:endParaRPr/>
          </a:p>
        </p:txBody>
      </p:sp>
      <p:sp>
        <p:nvSpPr>
          <p:cNvPr id="680" name="Google Shape;680;p83"/>
          <p:cNvSpPr txBox="1"/>
          <p:nvPr/>
        </p:nvSpPr>
        <p:spPr>
          <a:xfrm>
            <a:off x="685800" y="1219200"/>
            <a:ext cx="72390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H.T. can be used </a:t>
            </a:r>
            <a:r>
              <a:rPr b="0" i="0" lang="en-US" sz="2400" u="none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even if the curve has not a simple analytic form!</a:t>
            </a:r>
            <a:endParaRPr/>
          </a:p>
        </p:txBody>
      </p:sp>
      <p:sp>
        <p:nvSpPr>
          <p:cNvPr id="681" name="Google Shape;681;p83"/>
          <p:cNvSpPr txBox="1"/>
          <p:nvPr/>
        </p:nvSpPr>
        <p:spPr>
          <a:xfrm>
            <a:off x="3276600" y="2209800"/>
            <a:ext cx="5791200" cy="283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AutoNum type="arabicPeriod"/>
            </a:pPr>
            <a:r>
              <a:rPr b="0" i="0" lang="en-US" sz="2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Pick a reference point (x</a:t>
            </a:r>
            <a:r>
              <a:rPr b="0" baseline="-25000" i="0" lang="en-US" sz="2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b="0" i="0" lang="en-US" sz="2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,y</a:t>
            </a:r>
            <a:r>
              <a:rPr b="0" baseline="-25000" i="0" lang="en-US" sz="2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b="0" i="0" lang="en-US" sz="2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AutoNum type="arabicPeriod"/>
            </a:pPr>
            <a:r>
              <a:rPr b="0" i="0" lang="en-US" sz="2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i = 1,…,n :</a:t>
            </a:r>
            <a:endParaRPr/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Draw segment to P</a:t>
            </a:r>
            <a:r>
              <a:rPr b="0" baseline="-25000" i="0" lang="en-US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i="0" lang="en-US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on the boundary.</a:t>
            </a:r>
            <a:endParaRPr/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Measure its length r</a:t>
            </a:r>
            <a:r>
              <a:rPr b="0" baseline="-25000" i="0" lang="en-US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i="0" lang="en-US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and its  orientation </a:t>
            </a:r>
            <a:r>
              <a:rPr b="0" i="0" lang="en-US" sz="20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0" baseline="-25000" i="0" lang="en-US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i="0" lang="en-US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/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Write the coordinates of (x</a:t>
            </a:r>
            <a:r>
              <a:rPr b="0" baseline="-25000" i="0" lang="en-US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b="0" i="0" lang="en-US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,y</a:t>
            </a:r>
            <a:r>
              <a:rPr b="0" baseline="-25000" i="0" lang="en-US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b="0" i="0" lang="en-US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 as a function of r</a:t>
            </a:r>
            <a:r>
              <a:rPr b="0" baseline="-25000" i="0" lang="en-US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i="0" lang="en-US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and </a:t>
            </a:r>
            <a:r>
              <a:rPr b="0" i="0" lang="en-US" sz="20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0" baseline="-25000" i="0" lang="en-US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endParaRPr b="0" i="0" sz="20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Comic Sans MS"/>
              <a:buAutoNum type="arabicPeriod"/>
            </a:pPr>
            <a:r>
              <a:rPr b="0" i="0" lang="en-US" sz="2000" u="none" cap="none" strike="noStrike">
                <a:solidFill>
                  <a:srgbClr val="0000CC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Record the gradient orientation </a:t>
            </a:r>
            <a:r>
              <a:rPr b="0" i="0" lang="en-US" sz="2000" u="none" cap="none" strike="noStrike">
                <a:solidFill>
                  <a:srgbClr val="0000CC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φ</a:t>
            </a:r>
            <a:r>
              <a:rPr b="0" baseline="-25000" i="0" lang="en-US" sz="2000" u="none" cap="none" strike="noStrike">
                <a:solidFill>
                  <a:srgbClr val="0000CC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i="0" lang="en-US" sz="2000" u="none" cap="none" strike="noStrike">
                <a:solidFill>
                  <a:srgbClr val="0000CC"/>
                </a:solidFill>
                <a:latin typeface="Comic Sans MS"/>
                <a:ea typeface="Comic Sans MS"/>
                <a:cs typeface="Comic Sans MS"/>
                <a:sym typeface="Comic Sans MS"/>
              </a:rPr>
              <a:t> at P</a:t>
            </a:r>
            <a:r>
              <a:rPr b="0" baseline="-25000" i="0" lang="en-US" sz="2000" u="none" cap="none" strike="noStrike">
                <a:solidFill>
                  <a:srgbClr val="0000CC"/>
                </a:solidFill>
                <a:latin typeface="Comic Sans MS"/>
                <a:ea typeface="Comic Sans MS"/>
                <a:cs typeface="Comic Sans MS"/>
                <a:sym typeface="Comic Sans MS"/>
              </a:rPr>
              <a:t>i.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AutoNum type="arabicPeriod"/>
            </a:pPr>
            <a:r>
              <a:rPr b="0" i="0" lang="en-US" sz="2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Build a table with the data, </a:t>
            </a:r>
            <a:r>
              <a:rPr b="0" i="0" lang="en-US" sz="200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indexed by </a:t>
            </a:r>
            <a:r>
              <a:rPr b="0" i="0" lang="en-US" sz="2000" u="none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φ</a:t>
            </a:r>
            <a:r>
              <a:rPr b="0" baseline="-25000" i="0" lang="en-US" sz="200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i="0" lang="en-US" sz="200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.</a:t>
            </a:r>
            <a:endParaRPr/>
          </a:p>
        </p:txBody>
      </p:sp>
      <p:grpSp>
        <p:nvGrpSpPr>
          <p:cNvPr id="682" name="Google Shape;682;p83"/>
          <p:cNvGrpSpPr/>
          <p:nvPr/>
        </p:nvGrpSpPr>
        <p:grpSpPr>
          <a:xfrm>
            <a:off x="381000" y="2133600"/>
            <a:ext cx="2867025" cy="2927350"/>
            <a:chOff x="240" y="1632"/>
            <a:chExt cx="1806" cy="1844"/>
          </a:xfrm>
        </p:grpSpPr>
        <p:sp>
          <p:nvSpPr>
            <p:cNvPr id="683" name="Google Shape;683;p83"/>
            <p:cNvSpPr/>
            <p:nvPr/>
          </p:nvSpPr>
          <p:spPr>
            <a:xfrm>
              <a:off x="240" y="1632"/>
              <a:ext cx="1190" cy="1627"/>
            </a:xfrm>
            <a:custGeom>
              <a:rect b="b" l="l" r="r" t="t"/>
              <a:pathLst>
                <a:path extrusionOk="0" h="2021" w="1664">
                  <a:moveTo>
                    <a:pt x="430" y="513"/>
                  </a:moveTo>
                  <a:cubicBezTo>
                    <a:pt x="412" y="506"/>
                    <a:pt x="391" y="505"/>
                    <a:pt x="375" y="494"/>
                  </a:cubicBezTo>
                  <a:cubicBezTo>
                    <a:pt x="286" y="429"/>
                    <a:pt x="365" y="463"/>
                    <a:pt x="302" y="439"/>
                  </a:cubicBezTo>
                  <a:cubicBezTo>
                    <a:pt x="299" y="430"/>
                    <a:pt x="292" y="421"/>
                    <a:pt x="293" y="412"/>
                  </a:cubicBezTo>
                  <a:cubicBezTo>
                    <a:pt x="295" y="393"/>
                    <a:pt x="307" y="376"/>
                    <a:pt x="311" y="357"/>
                  </a:cubicBezTo>
                  <a:cubicBezTo>
                    <a:pt x="314" y="342"/>
                    <a:pt x="314" y="325"/>
                    <a:pt x="320" y="311"/>
                  </a:cubicBezTo>
                  <a:cubicBezTo>
                    <a:pt x="323" y="303"/>
                    <a:pt x="333" y="299"/>
                    <a:pt x="339" y="293"/>
                  </a:cubicBezTo>
                  <a:cubicBezTo>
                    <a:pt x="355" y="246"/>
                    <a:pt x="425" y="172"/>
                    <a:pt x="476" y="156"/>
                  </a:cubicBezTo>
                  <a:cubicBezTo>
                    <a:pt x="492" y="145"/>
                    <a:pt x="504" y="128"/>
                    <a:pt x="521" y="119"/>
                  </a:cubicBezTo>
                  <a:cubicBezTo>
                    <a:pt x="553" y="103"/>
                    <a:pt x="596" y="95"/>
                    <a:pt x="631" y="83"/>
                  </a:cubicBezTo>
                  <a:cubicBezTo>
                    <a:pt x="642" y="79"/>
                    <a:pt x="649" y="69"/>
                    <a:pt x="659" y="65"/>
                  </a:cubicBezTo>
                  <a:cubicBezTo>
                    <a:pt x="693" y="50"/>
                    <a:pt x="740" y="33"/>
                    <a:pt x="777" y="28"/>
                  </a:cubicBezTo>
                  <a:cubicBezTo>
                    <a:pt x="854" y="17"/>
                    <a:pt x="820" y="24"/>
                    <a:pt x="878" y="10"/>
                  </a:cubicBezTo>
                  <a:cubicBezTo>
                    <a:pt x="1221" y="22"/>
                    <a:pt x="1044" y="0"/>
                    <a:pt x="1189" y="46"/>
                  </a:cubicBezTo>
                  <a:cubicBezTo>
                    <a:pt x="1195" y="52"/>
                    <a:pt x="1202" y="58"/>
                    <a:pt x="1207" y="65"/>
                  </a:cubicBezTo>
                  <a:cubicBezTo>
                    <a:pt x="1214" y="74"/>
                    <a:pt x="1218" y="84"/>
                    <a:pt x="1225" y="92"/>
                  </a:cubicBezTo>
                  <a:cubicBezTo>
                    <a:pt x="1239" y="108"/>
                    <a:pt x="1271" y="138"/>
                    <a:pt x="1271" y="138"/>
                  </a:cubicBezTo>
                  <a:cubicBezTo>
                    <a:pt x="1274" y="150"/>
                    <a:pt x="1274" y="163"/>
                    <a:pt x="1280" y="174"/>
                  </a:cubicBezTo>
                  <a:cubicBezTo>
                    <a:pt x="1284" y="182"/>
                    <a:pt x="1296" y="185"/>
                    <a:pt x="1299" y="193"/>
                  </a:cubicBezTo>
                  <a:cubicBezTo>
                    <a:pt x="1312" y="225"/>
                    <a:pt x="1315" y="260"/>
                    <a:pt x="1326" y="293"/>
                  </a:cubicBezTo>
                  <a:cubicBezTo>
                    <a:pt x="1323" y="394"/>
                    <a:pt x="1360" y="509"/>
                    <a:pt x="1308" y="595"/>
                  </a:cubicBezTo>
                  <a:cubicBezTo>
                    <a:pt x="1280" y="642"/>
                    <a:pt x="1231" y="680"/>
                    <a:pt x="1198" y="723"/>
                  </a:cubicBezTo>
                  <a:cubicBezTo>
                    <a:pt x="1185" y="740"/>
                    <a:pt x="1161" y="778"/>
                    <a:pt x="1161" y="778"/>
                  </a:cubicBezTo>
                  <a:cubicBezTo>
                    <a:pt x="1148" y="818"/>
                    <a:pt x="1138" y="857"/>
                    <a:pt x="1125" y="897"/>
                  </a:cubicBezTo>
                  <a:cubicBezTo>
                    <a:pt x="1128" y="927"/>
                    <a:pt x="1126" y="959"/>
                    <a:pt x="1134" y="988"/>
                  </a:cubicBezTo>
                  <a:cubicBezTo>
                    <a:pt x="1146" y="1032"/>
                    <a:pt x="1269" y="1083"/>
                    <a:pt x="1317" y="1098"/>
                  </a:cubicBezTo>
                  <a:cubicBezTo>
                    <a:pt x="1380" y="1140"/>
                    <a:pt x="1455" y="1174"/>
                    <a:pt x="1527" y="1198"/>
                  </a:cubicBezTo>
                  <a:cubicBezTo>
                    <a:pt x="1559" y="1219"/>
                    <a:pt x="1582" y="1226"/>
                    <a:pt x="1609" y="1253"/>
                  </a:cubicBezTo>
                  <a:cubicBezTo>
                    <a:pt x="1612" y="1262"/>
                    <a:pt x="1615" y="1272"/>
                    <a:pt x="1619" y="1281"/>
                  </a:cubicBezTo>
                  <a:cubicBezTo>
                    <a:pt x="1624" y="1291"/>
                    <a:pt x="1633" y="1298"/>
                    <a:pt x="1637" y="1308"/>
                  </a:cubicBezTo>
                  <a:cubicBezTo>
                    <a:pt x="1649" y="1335"/>
                    <a:pt x="1657" y="1370"/>
                    <a:pt x="1664" y="1399"/>
                  </a:cubicBezTo>
                  <a:cubicBezTo>
                    <a:pt x="1661" y="1457"/>
                    <a:pt x="1660" y="1515"/>
                    <a:pt x="1655" y="1573"/>
                  </a:cubicBezTo>
                  <a:cubicBezTo>
                    <a:pt x="1652" y="1604"/>
                    <a:pt x="1609" y="1655"/>
                    <a:pt x="1609" y="1655"/>
                  </a:cubicBezTo>
                  <a:cubicBezTo>
                    <a:pt x="1582" y="1740"/>
                    <a:pt x="1517" y="1799"/>
                    <a:pt x="1445" y="1847"/>
                  </a:cubicBezTo>
                  <a:cubicBezTo>
                    <a:pt x="1399" y="1918"/>
                    <a:pt x="1322" y="1949"/>
                    <a:pt x="1244" y="1975"/>
                  </a:cubicBezTo>
                  <a:cubicBezTo>
                    <a:pt x="1202" y="1989"/>
                    <a:pt x="1158" y="1998"/>
                    <a:pt x="1116" y="2012"/>
                  </a:cubicBezTo>
                  <a:cubicBezTo>
                    <a:pt x="1107" y="2015"/>
                    <a:pt x="1088" y="2021"/>
                    <a:pt x="1088" y="2021"/>
                  </a:cubicBezTo>
                  <a:cubicBezTo>
                    <a:pt x="948" y="2018"/>
                    <a:pt x="808" y="2017"/>
                    <a:pt x="668" y="2012"/>
                  </a:cubicBezTo>
                  <a:cubicBezTo>
                    <a:pt x="551" y="2007"/>
                    <a:pt x="435" y="1958"/>
                    <a:pt x="320" y="1939"/>
                  </a:cubicBezTo>
                  <a:cubicBezTo>
                    <a:pt x="290" y="1929"/>
                    <a:pt x="278" y="1912"/>
                    <a:pt x="247" y="1902"/>
                  </a:cubicBezTo>
                  <a:cubicBezTo>
                    <a:pt x="197" y="1853"/>
                    <a:pt x="152" y="1803"/>
                    <a:pt x="110" y="1747"/>
                  </a:cubicBezTo>
                  <a:cubicBezTo>
                    <a:pt x="98" y="1710"/>
                    <a:pt x="55" y="1619"/>
                    <a:pt x="28" y="1591"/>
                  </a:cubicBezTo>
                  <a:cubicBezTo>
                    <a:pt x="5" y="1525"/>
                    <a:pt x="14" y="1556"/>
                    <a:pt x="0" y="1500"/>
                  </a:cubicBezTo>
                  <a:cubicBezTo>
                    <a:pt x="3" y="1433"/>
                    <a:pt x="0" y="1366"/>
                    <a:pt x="9" y="1299"/>
                  </a:cubicBezTo>
                  <a:cubicBezTo>
                    <a:pt x="10" y="1290"/>
                    <a:pt x="24" y="1289"/>
                    <a:pt x="28" y="1281"/>
                  </a:cubicBezTo>
                  <a:cubicBezTo>
                    <a:pt x="34" y="1270"/>
                    <a:pt x="30" y="1255"/>
                    <a:pt x="37" y="1244"/>
                  </a:cubicBezTo>
                  <a:cubicBezTo>
                    <a:pt x="38" y="1243"/>
                    <a:pt x="100" y="1182"/>
                    <a:pt x="110" y="1171"/>
                  </a:cubicBezTo>
                  <a:cubicBezTo>
                    <a:pt x="119" y="1162"/>
                    <a:pt x="137" y="1143"/>
                    <a:pt x="137" y="1143"/>
                  </a:cubicBezTo>
                  <a:cubicBezTo>
                    <a:pt x="154" y="1098"/>
                    <a:pt x="201" y="1056"/>
                    <a:pt x="229" y="1015"/>
                  </a:cubicBezTo>
                  <a:cubicBezTo>
                    <a:pt x="273" y="949"/>
                    <a:pt x="318" y="885"/>
                    <a:pt x="366" y="823"/>
                  </a:cubicBezTo>
                  <a:cubicBezTo>
                    <a:pt x="402" y="777"/>
                    <a:pt x="427" y="728"/>
                    <a:pt x="476" y="695"/>
                  </a:cubicBezTo>
                  <a:cubicBezTo>
                    <a:pt x="513" y="640"/>
                    <a:pt x="512" y="583"/>
                    <a:pt x="457" y="540"/>
                  </a:cubicBezTo>
                  <a:cubicBezTo>
                    <a:pt x="448" y="533"/>
                    <a:pt x="440" y="527"/>
                    <a:pt x="430" y="522"/>
                  </a:cubicBezTo>
                  <a:cubicBezTo>
                    <a:pt x="422" y="518"/>
                    <a:pt x="403" y="522"/>
                    <a:pt x="403" y="513"/>
                  </a:cubicBezTo>
                  <a:cubicBezTo>
                    <a:pt x="403" y="504"/>
                    <a:pt x="421" y="513"/>
                    <a:pt x="430" y="513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684" name="Google Shape;684;p83"/>
            <p:cNvCxnSpPr/>
            <p:nvPr/>
          </p:nvCxnSpPr>
          <p:spPr>
            <a:xfrm rot="9420000">
              <a:off x="789" y="2534"/>
              <a:ext cx="368" cy="72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685" name="Google Shape;685;p83"/>
            <p:cNvCxnSpPr/>
            <p:nvPr/>
          </p:nvCxnSpPr>
          <p:spPr>
            <a:xfrm>
              <a:off x="1257" y="3149"/>
              <a:ext cx="789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86" name="Google Shape;686;p83"/>
            <p:cNvCxnSpPr/>
            <p:nvPr/>
          </p:nvCxnSpPr>
          <p:spPr>
            <a:xfrm flipH="1" rot="10800000">
              <a:off x="1016" y="2647"/>
              <a:ext cx="824" cy="69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87" name="Google Shape;687;p83"/>
            <p:cNvCxnSpPr/>
            <p:nvPr/>
          </p:nvCxnSpPr>
          <p:spPr>
            <a:xfrm flipH="1" rot="5400000">
              <a:off x="870" y="2762"/>
              <a:ext cx="464" cy="309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688" name="Google Shape;688;p83"/>
            <p:cNvSpPr/>
            <p:nvPr/>
          </p:nvSpPr>
          <p:spPr>
            <a:xfrm>
              <a:off x="1051" y="2788"/>
              <a:ext cx="583" cy="361"/>
            </a:xfrm>
            <a:custGeom>
              <a:rect b="b" l="l" r="r" t="t"/>
              <a:pathLst>
                <a:path extrusionOk="0" h="448" w="624">
                  <a:moveTo>
                    <a:pt x="0" y="64"/>
                  </a:moveTo>
                  <a:cubicBezTo>
                    <a:pt x="140" y="32"/>
                    <a:pt x="280" y="0"/>
                    <a:pt x="384" y="64"/>
                  </a:cubicBezTo>
                  <a:cubicBezTo>
                    <a:pt x="488" y="128"/>
                    <a:pt x="584" y="384"/>
                    <a:pt x="624" y="44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9" name="Google Shape;689;p83"/>
            <p:cNvSpPr/>
            <p:nvPr/>
          </p:nvSpPr>
          <p:spPr>
            <a:xfrm>
              <a:off x="1085" y="2969"/>
              <a:ext cx="378" cy="180"/>
            </a:xfrm>
            <a:custGeom>
              <a:rect b="b" l="l" r="r" t="t"/>
              <a:pathLst>
                <a:path extrusionOk="0" h="224" w="528">
                  <a:moveTo>
                    <a:pt x="0" y="32"/>
                  </a:moveTo>
                  <a:cubicBezTo>
                    <a:pt x="100" y="16"/>
                    <a:pt x="200" y="0"/>
                    <a:pt x="288" y="32"/>
                  </a:cubicBezTo>
                  <a:cubicBezTo>
                    <a:pt x="376" y="64"/>
                    <a:pt x="452" y="144"/>
                    <a:pt x="528" y="224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0" name="Google Shape;690;p83"/>
            <p:cNvSpPr txBox="1"/>
            <p:nvPr/>
          </p:nvSpPr>
          <p:spPr>
            <a:xfrm>
              <a:off x="480" y="2352"/>
              <a:ext cx="654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(x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,y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)</a:t>
              </a:r>
              <a:endParaRPr/>
            </a:p>
          </p:txBody>
        </p:sp>
        <p:sp>
          <p:nvSpPr>
            <p:cNvPr id="691" name="Google Shape;691;p83"/>
            <p:cNvSpPr txBox="1"/>
            <p:nvPr/>
          </p:nvSpPr>
          <p:spPr>
            <a:xfrm>
              <a:off x="1257" y="2763"/>
              <a:ext cx="252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φ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</a:t>
              </a:r>
              <a:endParaRPr/>
            </a:p>
          </p:txBody>
        </p:sp>
        <p:sp>
          <p:nvSpPr>
            <p:cNvPr id="692" name="Google Shape;692;p83"/>
            <p:cNvSpPr txBox="1"/>
            <p:nvPr/>
          </p:nvSpPr>
          <p:spPr>
            <a:xfrm>
              <a:off x="811" y="2840"/>
              <a:ext cx="244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</a:t>
              </a:r>
              <a:endParaRPr/>
            </a:p>
          </p:txBody>
        </p:sp>
        <p:sp>
          <p:nvSpPr>
            <p:cNvPr id="693" name="Google Shape;693;p83"/>
            <p:cNvSpPr txBox="1"/>
            <p:nvPr/>
          </p:nvSpPr>
          <p:spPr>
            <a:xfrm>
              <a:off x="1222" y="3188"/>
              <a:ext cx="252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</a:t>
              </a:r>
              <a:endParaRPr/>
            </a:p>
          </p:txBody>
        </p:sp>
        <p:sp>
          <p:nvSpPr>
            <p:cNvPr id="694" name="Google Shape;694;p83"/>
            <p:cNvSpPr txBox="1"/>
            <p:nvPr/>
          </p:nvSpPr>
          <p:spPr>
            <a:xfrm>
              <a:off x="1154" y="2916"/>
              <a:ext cx="273" cy="2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α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</a:t>
              </a:r>
              <a:endParaRPr/>
            </a:p>
          </p:txBody>
        </p:sp>
      </p:grpSp>
      <p:sp>
        <p:nvSpPr>
          <p:cNvPr id="695" name="Google Shape;695;p83"/>
          <p:cNvSpPr txBox="1"/>
          <p:nvPr/>
        </p:nvSpPr>
        <p:spPr>
          <a:xfrm>
            <a:off x="533400" y="5029200"/>
            <a:ext cx="25082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= x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+ r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cos(</a:t>
            </a:r>
            <a:r>
              <a:rPr b="0" i="0" lang="en-US" sz="24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/>
          </a:p>
        </p:txBody>
      </p:sp>
      <p:sp>
        <p:nvSpPr>
          <p:cNvPr id="696" name="Google Shape;696;p83"/>
          <p:cNvSpPr txBox="1"/>
          <p:nvPr/>
        </p:nvSpPr>
        <p:spPr>
          <a:xfrm>
            <a:off x="533400" y="5562600"/>
            <a:ext cx="2395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= y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+ r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sin(</a:t>
            </a:r>
            <a:r>
              <a:rPr b="0" i="0" lang="en-US" sz="24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4"/>
          <p:cNvSpPr txBox="1"/>
          <p:nvPr>
            <p:ph type="title"/>
          </p:nvPr>
        </p:nvSpPr>
        <p:spPr>
          <a:xfrm>
            <a:off x="533400" y="152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Generalizing the H.T.</a:t>
            </a:r>
            <a:endParaRPr/>
          </a:p>
        </p:txBody>
      </p:sp>
      <p:sp>
        <p:nvSpPr>
          <p:cNvPr id="702" name="Google Shape;702;p84"/>
          <p:cNvSpPr txBox="1"/>
          <p:nvPr/>
        </p:nvSpPr>
        <p:spPr>
          <a:xfrm>
            <a:off x="228600" y="3886200"/>
            <a:ext cx="10382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(x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,y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/>
          </a:p>
        </p:txBody>
      </p:sp>
      <p:sp>
        <p:nvSpPr>
          <p:cNvPr id="703" name="Google Shape;703;p84"/>
          <p:cNvSpPr txBox="1"/>
          <p:nvPr/>
        </p:nvSpPr>
        <p:spPr>
          <a:xfrm>
            <a:off x="1939925" y="4603750"/>
            <a:ext cx="4000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endParaRPr/>
          </a:p>
        </p:txBody>
      </p:sp>
      <p:grpSp>
        <p:nvGrpSpPr>
          <p:cNvPr id="704" name="Google Shape;704;p84"/>
          <p:cNvGrpSpPr/>
          <p:nvPr/>
        </p:nvGrpSpPr>
        <p:grpSpPr>
          <a:xfrm>
            <a:off x="381000" y="2133600"/>
            <a:ext cx="2867025" cy="2714625"/>
            <a:chOff x="240" y="1344"/>
            <a:chExt cx="1806" cy="1710"/>
          </a:xfrm>
        </p:grpSpPr>
        <p:sp>
          <p:nvSpPr>
            <p:cNvPr id="705" name="Google Shape;705;p84"/>
            <p:cNvSpPr/>
            <p:nvPr/>
          </p:nvSpPr>
          <p:spPr>
            <a:xfrm>
              <a:off x="240" y="1344"/>
              <a:ext cx="1190" cy="1627"/>
            </a:xfrm>
            <a:custGeom>
              <a:rect b="b" l="l" r="r" t="t"/>
              <a:pathLst>
                <a:path extrusionOk="0" h="2021" w="1664">
                  <a:moveTo>
                    <a:pt x="430" y="513"/>
                  </a:moveTo>
                  <a:cubicBezTo>
                    <a:pt x="412" y="506"/>
                    <a:pt x="391" y="505"/>
                    <a:pt x="375" y="494"/>
                  </a:cubicBezTo>
                  <a:cubicBezTo>
                    <a:pt x="286" y="429"/>
                    <a:pt x="365" y="463"/>
                    <a:pt x="302" y="439"/>
                  </a:cubicBezTo>
                  <a:cubicBezTo>
                    <a:pt x="299" y="430"/>
                    <a:pt x="292" y="421"/>
                    <a:pt x="293" y="412"/>
                  </a:cubicBezTo>
                  <a:cubicBezTo>
                    <a:pt x="295" y="393"/>
                    <a:pt x="307" y="376"/>
                    <a:pt x="311" y="357"/>
                  </a:cubicBezTo>
                  <a:cubicBezTo>
                    <a:pt x="314" y="342"/>
                    <a:pt x="314" y="325"/>
                    <a:pt x="320" y="311"/>
                  </a:cubicBezTo>
                  <a:cubicBezTo>
                    <a:pt x="323" y="303"/>
                    <a:pt x="333" y="299"/>
                    <a:pt x="339" y="293"/>
                  </a:cubicBezTo>
                  <a:cubicBezTo>
                    <a:pt x="355" y="246"/>
                    <a:pt x="425" y="172"/>
                    <a:pt x="476" y="156"/>
                  </a:cubicBezTo>
                  <a:cubicBezTo>
                    <a:pt x="492" y="145"/>
                    <a:pt x="504" y="128"/>
                    <a:pt x="521" y="119"/>
                  </a:cubicBezTo>
                  <a:cubicBezTo>
                    <a:pt x="553" y="103"/>
                    <a:pt x="596" y="95"/>
                    <a:pt x="631" y="83"/>
                  </a:cubicBezTo>
                  <a:cubicBezTo>
                    <a:pt x="642" y="79"/>
                    <a:pt x="649" y="69"/>
                    <a:pt x="659" y="65"/>
                  </a:cubicBezTo>
                  <a:cubicBezTo>
                    <a:pt x="693" y="50"/>
                    <a:pt x="740" y="33"/>
                    <a:pt x="777" y="28"/>
                  </a:cubicBezTo>
                  <a:cubicBezTo>
                    <a:pt x="854" y="17"/>
                    <a:pt x="820" y="24"/>
                    <a:pt x="878" y="10"/>
                  </a:cubicBezTo>
                  <a:cubicBezTo>
                    <a:pt x="1221" y="22"/>
                    <a:pt x="1044" y="0"/>
                    <a:pt x="1189" y="46"/>
                  </a:cubicBezTo>
                  <a:cubicBezTo>
                    <a:pt x="1195" y="52"/>
                    <a:pt x="1202" y="58"/>
                    <a:pt x="1207" y="65"/>
                  </a:cubicBezTo>
                  <a:cubicBezTo>
                    <a:pt x="1214" y="74"/>
                    <a:pt x="1218" y="84"/>
                    <a:pt x="1225" y="92"/>
                  </a:cubicBezTo>
                  <a:cubicBezTo>
                    <a:pt x="1239" y="108"/>
                    <a:pt x="1271" y="138"/>
                    <a:pt x="1271" y="138"/>
                  </a:cubicBezTo>
                  <a:cubicBezTo>
                    <a:pt x="1274" y="150"/>
                    <a:pt x="1274" y="163"/>
                    <a:pt x="1280" y="174"/>
                  </a:cubicBezTo>
                  <a:cubicBezTo>
                    <a:pt x="1284" y="182"/>
                    <a:pt x="1296" y="185"/>
                    <a:pt x="1299" y="193"/>
                  </a:cubicBezTo>
                  <a:cubicBezTo>
                    <a:pt x="1312" y="225"/>
                    <a:pt x="1315" y="260"/>
                    <a:pt x="1326" y="293"/>
                  </a:cubicBezTo>
                  <a:cubicBezTo>
                    <a:pt x="1323" y="394"/>
                    <a:pt x="1360" y="509"/>
                    <a:pt x="1308" y="595"/>
                  </a:cubicBezTo>
                  <a:cubicBezTo>
                    <a:pt x="1280" y="642"/>
                    <a:pt x="1231" y="680"/>
                    <a:pt x="1198" y="723"/>
                  </a:cubicBezTo>
                  <a:cubicBezTo>
                    <a:pt x="1185" y="740"/>
                    <a:pt x="1161" y="778"/>
                    <a:pt x="1161" y="778"/>
                  </a:cubicBezTo>
                  <a:cubicBezTo>
                    <a:pt x="1148" y="818"/>
                    <a:pt x="1138" y="857"/>
                    <a:pt x="1125" y="897"/>
                  </a:cubicBezTo>
                  <a:cubicBezTo>
                    <a:pt x="1128" y="927"/>
                    <a:pt x="1126" y="959"/>
                    <a:pt x="1134" y="988"/>
                  </a:cubicBezTo>
                  <a:cubicBezTo>
                    <a:pt x="1146" y="1032"/>
                    <a:pt x="1269" y="1083"/>
                    <a:pt x="1317" y="1098"/>
                  </a:cubicBezTo>
                  <a:cubicBezTo>
                    <a:pt x="1380" y="1140"/>
                    <a:pt x="1455" y="1174"/>
                    <a:pt x="1527" y="1198"/>
                  </a:cubicBezTo>
                  <a:cubicBezTo>
                    <a:pt x="1559" y="1219"/>
                    <a:pt x="1582" y="1226"/>
                    <a:pt x="1609" y="1253"/>
                  </a:cubicBezTo>
                  <a:cubicBezTo>
                    <a:pt x="1612" y="1262"/>
                    <a:pt x="1615" y="1272"/>
                    <a:pt x="1619" y="1281"/>
                  </a:cubicBezTo>
                  <a:cubicBezTo>
                    <a:pt x="1624" y="1291"/>
                    <a:pt x="1633" y="1298"/>
                    <a:pt x="1637" y="1308"/>
                  </a:cubicBezTo>
                  <a:cubicBezTo>
                    <a:pt x="1649" y="1335"/>
                    <a:pt x="1657" y="1370"/>
                    <a:pt x="1664" y="1399"/>
                  </a:cubicBezTo>
                  <a:cubicBezTo>
                    <a:pt x="1661" y="1457"/>
                    <a:pt x="1660" y="1515"/>
                    <a:pt x="1655" y="1573"/>
                  </a:cubicBezTo>
                  <a:cubicBezTo>
                    <a:pt x="1652" y="1604"/>
                    <a:pt x="1609" y="1655"/>
                    <a:pt x="1609" y="1655"/>
                  </a:cubicBezTo>
                  <a:cubicBezTo>
                    <a:pt x="1582" y="1740"/>
                    <a:pt x="1517" y="1799"/>
                    <a:pt x="1445" y="1847"/>
                  </a:cubicBezTo>
                  <a:cubicBezTo>
                    <a:pt x="1399" y="1918"/>
                    <a:pt x="1322" y="1949"/>
                    <a:pt x="1244" y="1975"/>
                  </a:cubicBezTo>
                  <a:cubicBezTo>
                    <a:pt x="1202" y="1989"/>
                    <a:pt x="1158" y="1998"/>
                    <a:pt x="1116" y="2012"/>
                  </a:cubicBezTo>
                  <a:cubicBezTo>
                    <a:pt x="1107" y="2015"/>
                    <a:pt x="1088" y="2021"/>
                    <a:pt x="1088" y="2021"/>
                  </a:cubicBezTo>
                  <a:cubicBezTo>
                    <a:pt x="948" y="2018"/>
                    <a:pt x="808" y="2017"/>
                    <a:pt x="668" y="2012"/>
                  </a:cubicBezTo>
                  <a:cubicBezTo>
                    <a:pt x="551" y="2007"/>
                    <a:pt x="435" y="1958"/>
                    <a:pt x="320" y="1939"/>
                  </a:cubicBezTo>
                  <a:cubicBezTo>
                    <a:pt x="290" y="1929"/>
                    <a:pt x="278" y="1912"/>
                    <a:pt x="247" y="1902"/>
                  </a:cubicBezTo>
                  <a:cubicBezTo>
                    <a:pt x="197" y="1853"/>
                    <a:pt x="152" y="1803"/>
                    <a:pt x="110" y="1747"/>
                  </a:cubicBezTo>
                  <a:cubicBezTo>
                    <a:pt x="98" y="1710"/>
                    <a:pt x="55" y="1619"/>
                    <a:pt x="28" y="1591"/>
                  </a:cubicBezTo>
                  <a:cubicBezTo>
                    <a:pt x="5" y="1525"/>
                    <a:pt x="14" y="1556"/>
                    <a:pt x="0" y="1500"/>
                  </a:cubicBezTo>
                  <a:cubicBezTo>
                    <a:pt x="3" y="1433"/>
                    <a:pt x="0" y="1366"/>
                    <a:pt x="9" y="1299"/>
                  </a:cubicBezTo>
                  <a:cubicBezTo>
                    <a:pt x="10" y="1290"/>
                    <a:pt x="24" y="1289"/>
                    <a:pt x="28" y="1281"/>
                  </a:cubicBezTo>
                  <a:cubicBezTo>
                    <a:pt x="34" y="1270"/>
                    <a:pt x="30" y="1255"/>
                    <a:pt x="37" y="1244"/>
                  </a:cubicBezTo>
                  <a:cubicBezTo>
                    <a:pt x="38" y="1243"/>
                    <a:pt x="100" y="1182"/>
                    <a:pt x="110" y="1171"/>
                  </a:cubicBezTo>
                  <a:cubicBezTo>
                    <a:pt x="119" y="1162"/>
                    <a:pt x="137" y="1143"/>
                    <a:pt x="137" y="1143"/>
                  </a:cubicBezTo>
                  <a:cubicBezTo>
                    <a:pt x="154" y="1098"/>
                    <a:pt x="201" y="1056"/>
                    <a:pt x="229" y="1015"/>
                  </a:cubicBezTo>
                  <a:cubicBezTo>
                    <a:pt x="273" y="949"/>
                    <a:pt x="318" y="885"/>
                    <a:pt x="366" y="823"/>
                  </a:cubicBezTo>
                  <a:cubicBezTo>
                    <a:pt x="402" y="777"/>
                    <a:pt x="427" y="728"/>
                    <a:pt x="476" y="695"/>
                  </a:cubicBezTo>
                  <a:cubicBezTo>
                    <a:pt x="513" y="640"/>
                    <a:pt x="512" y="583"/>
                    <a:pt x="457" y="540"/>
                  </a:cubicBezTo>
                  <a:cubicBezTo>
                    <a:pt x="448" y="533"/>
                    <a:pt x="440" y="527"/>
                    <a:pt x="430" y="522"/>
                  </a:cubicBezTo>
                  <a:cubicBezTo>
                    <a:pt x="422" y="518"/>
                    <a:pt x="403" y="522"/>
                    <a:pt x="403" y="513"/>
                  </a:cubicBezTo>
                  <a:cubicBezTo>
                    <a:pt x="403" y="504"/>
                    <a:pt x="421" y="513"/>
                    <a:pt x="430" y="513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706" name="Google Shape;706;p84"/>
            <p:cNvCxnSpPr/>
            <p:nvPr/>
          </p:nvCxnSpPr>
          <p:spPr>
            <a:xfrm rot="9420000">
              <a:off x="789" y="2246"/>
              <a:ext cx="368" cy="72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707" name="Google Shape;707;p84"/>
            <p:cNvCxnSpPr/>
            <p:nvPr/>
          </p:nvCxnSpPr>
          <p:spPr>
            <a:xfrm>
              <a:off x="1257" y="2861"/>
              <a:ext cx="789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08" name="Google Shape;708;p84"/>
            <p:cNvCxnSpPr/>
            <p:nvPr/>
          </p:nvCxnSpPr>
          <p:spPr>
            <a:xfrm flipH="1" rot="10800000">
              <a:off x="1016" y="2359"/>
              <a:ext cx="824" cy="69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09" name="Google Shape;709;p84"/>
            <p:cNvCxnSpPr/>
            <p:nvPr/>
          </p:nvCxnSpPr>
          <p:spPr>
            <a:xfrm flipH="1" rot="5400000">
              <a:off x="870" y="2474"/>
              <a:ext cx="464" cy="309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10" name="Google Shape;710;p84"/>
            <p:cNvSpPr/>
            <p:nvPr/>
          </p:nvSpPr>
          <p:spPr>
            <a:xfrm>
              <a:off x="1051" y="2500"/>
              <a:ext cx="583" cy="361"/>
            </a:xfrm>
            <a:custGeom>
              <a:rect b="b" l="l" r="r" t="t"/>
              <a:pathLst>
                <a:path extrusionOk="0" h="448" w="624">
                  <a:moveTo>
                    <a:pt x="0" y="64"/>
                  </a:moveTo>
                  <a:cubicBezTo>
                    <a:pt x="140" y="32"/>
                    <a:pt x="280" y="0"/>
                    <a:pt x="384" y="64"/>
                  </a:cubicBezTo>
                  <a:cubicBezTo>
                    <a:pt x="488" y="128"/>
                    <a:pt x="584" y="384"/>
                    <a:pt x="624" y="44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1" name="Google Shape;711;p84"/>
            <p:cNvSpPr/>
            <p:nvPr/>
          </p:nvSpPr>
          <p:spPr>
            <a:xfrm>
              <a:off x="1085" y="2681"/>
              <a:ext cx="378" cy="180"/>
            </a:xfrm>
            <a:custGeom>
              <a:rect b="b" l="l" r="r" t="t"/>
              <a:pathLst>
                <a:path extrusionOk="0" h="224" w="528">
                  <a:moveTo>
                    <a:pt x="0" y="32"/>
                  </a:moveTo>
                  <a:cubicBezTo>
                    <a:pt x="100" y="16"/>
                    <a:pt x="200" y="0"/>
                    <a:pt x="288" y="32"/>
                  </a:cubicBezTo>
                  <a:cubicBezTo>
                    <a:pt x="376" y="64"/>
                    <a:pt x="452" y="144"/>
                    <a:pt x="528" y="224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2" name="Google Shape;712;p84"/>
            <p:cNvSpPr txBox="1"/>
            <p:nvPr/>
          </p:nvSpPr>
          <p:spPr>
            <a:xfrm>
              <a:off x="1257" y="2475"/>
              <a:ext cx="252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φ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</a:t>
              </a:r>
              <a:endParaRPr/>
            </a:p>
          </p:txBody>
        </p:sp>
        <p:sp>
          <p:nvSpPr>
            <p:cNvPr id="713" name="Google Shape;713;p84"/>
            <p:cNvSpPr txBox="1"/>
            <p:nvPr/>
          </p:nvSpPr>
          <p:spPr>
            <a:xfrm>
              <a:off x="811" y="2552"/>
              <a:ext cx="244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</a:t>
              </a:r>
              <a:endParaRPr/>
            </a:p>
          </p:txBody>
        </p:sp>
        <p:sp>
          <p:nvSpPr>
            <p:cNvPr id="714" name="Google Shape;714;p84"/>
            <p:cNvSpPr txBox="1"/>
            <p:nvPr/>
          </p:nvSpPr>
          <p:spPr>
            <a:xfrm>
              <a:off x="1154" y="2628"/>
              <a:ext cx="273" cy="2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α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</a:t>
              </a:r>
              <a:endParaRPr/>
            </a:p>
          </p:txBody>
        </p:sp>
      </p:grpSp>
      <p:sp>
        <p:nvSpPr>
          <p:cNvPr id="715" name="Google Shape;715;p84"/>
          <p:cNvSpPr txBox="1"/>
          <p:nvPr/>
        </p:nvSpPr>
        <p:spPr>
          <a:xfrm>
            <a:off x="533400" y="5029200"/>
            <a:ext cx="25082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= x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+ r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cos(</a:t>
            </a:r>
            <a:r>
              <a:rPr b="0" i="0" lang="en-US" sz="24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/>
          </a:p>
        </p:txBody>
      </p:sp>
      <p:sp>
        <p:nvSpPr>
          <p:cNvPr id="716" name="Google Shape;716;p84"/>
          <p:cNvSpPr txBox="1"/>
          <p:nvPr/>
        </p:nvSpPr>
        <p:spPr>
          <a:xfrm>
            <a:off x="533400" y="5562600"/>
            <a:ext cx="2395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= y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+ r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sin(</a:t>
            </a:r>
            <a:r>
              <a:rPr b="0" i="0" lang="en-US" sz="24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/>
          </a:p>
        </p:txBody>
      </p:sp>
      <p:sp>
        <p:nvSpPr>
          <p:cNvPr id="717" name="Google Shape;717;p84"/>
          <p:cNvSpPr txBox="1"/>
          <p:nvPr/>
        </p:nvSpPr>
        <p:spPr>
          <a:xfrm>
            <a:off x="565150" y="1143000"/>
            <a:ext cx="80740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Suppose, there were m </a:t>
            </a:r>
            <a:r>
              <a:rPr b="1" i="1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different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gradient orientations: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None/>
            </a:pPr>
            <a:r>
              <a:rPr b="0" i="0" lang="en-US" sz="2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(m &lt;= n)</a:t>
            </a:r>
            <a:endParaRPr/>
          </a:p>
        </p:txBody>
      </p:sp>
      <p:grpSp>
        <p:nvGrpSpPr>
          <p:cNvPr id="718" name="Google Shape;718;p84"/>
          <p:cNvGrpSpPr/>
          <p:nvPr/>
        </p:nvGrpSpPr>
        <p:grpSpPr>
          <a:xfrm>
            <a:off x="3505200" y="2209800"/>
            <a:ext cx="5334000" cy="3429000"/>
            <a:chOff x="2208" y="1392"/>
            <a:chExt cx="3360" cy="2160"/>
          </a:xfrm>
        </p:grpSpPr>
        <p:sp>
          <p:nvSpPr>
            <p:cNvPr id="719" name="Google Shape;719;p84"/>
            <p:cNvSpPr txBox="1"/>
            <p:nvPr/>
          </p:nvSpPr>
          <p:spPr>
            <a:xfrm>
              <a:off x="2208" y="1392"/>
              <a:ext cx="384" cy="2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φ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</a:t>
              </a:r>
              <a:endParaRPr b="0" i="0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φ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2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.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.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.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φ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</a:t>
              </a:r>
              <a:endParaRPr/>
            </a:p>
          </p:txBody>
        </p:sp>
        <p:sp>
          <p:nvSpPr>
            <p:cNvPr id="720" name="Google Shape;720;p84"/>
            <p:cNvSpPr txBox="1"/>
            <p:nvPr/>
          </p:nvSpPr>
          <p:spPr>
            <a:xfrm>
              <a:off x="2640" y="1392"/>
              <a:ext cx="2880" cy="2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(r</a:t>
              </a:r>
              <a:r>
                <a:rPr b="0" baseline="30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,</a:t>
              </a:r>
              <a:r>
                <a:rPr b="0" i="0" lang="en-US" sz="240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α</a:t>
              </a:r>
              <a:r>
                <a:rPr b="0" baseline="30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),(r</a:t>
              </a:r>
              <a:r>
                <a:rPr b="0" baseline="30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2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,</a:t>
              </a:r>
              <a:r>
                <a:rPr b="0" i="0" lang="en-US" sz="240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α</a:t>
              </a:r>
              <a:r>
                <a:rPr b="0" baseline="30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2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),…,(r</a:t>
              </a:r>
              <a:r>
                <a:rPr b="0" baseline="30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n1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,</a:t>
              </a:r>
              <a:r>
                <a:rPr b="0" i="0" lang="en-US" sz="240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α</a:t>
              </a:r>
              <a:r>
                <a:rPr b="0" baseline="30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n1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(r</a:t>
              </a:r>
              <a:r>
                <a:rPr b="0" baseline="30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2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,</a:t>
              </a:r>
              <a:r>
                <a:rPr b="0" i="0" lang="en-US" sz="240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α</a:t>
              </a:r>
              <a:r>
                <a:rPr b="0" baseline="30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2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),(r</a:t>
              </a:r>
              <a:r>
                <a:rPr b="0" baseline="30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2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2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,</a:t>
              </a:r>
              <a:r>
                <a:rPr b="0" i="0" lang="en-US" sz="240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α</a:t>
              </a:r>
              <a:r>
                <a:rPr b="0" baseline="30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2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),…,(r</a:t>
              </a:r>
              <a:r>
                <a:rPr b="0" baseline="30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2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n2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,</a:t>
              </a:r>
              <a:r>
                <a:rPr b="0" i="0" lang="en-US" sz="240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α</a:t>
              </a:r>
              <a:r>
                <a:rPr b="0" baseline="30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n2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.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.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.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(r</a:t>
              </a:r>
              <a:r>
                <a:rPr b="0" baseline="30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,</a:t>
              </a:r>
              <a:r>
                <a:rPr b="0" i="0" lang="en-US" sz="240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α</a:t>
              </a:r>
              <a:r>
                <a:rPr b="0" baseline="30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),(r</a:t>
              </a:r>
              <a:r>
                <a:rPr b="0" baseline="30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2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,</a:t>
              </a:r>
              <a:r>
                <a:rPr b="0" i="0" lang="en-US" sz="240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α</a:t>
              </a:r>
              <a:r>
                <a:rPr b="0" baseline="30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2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),…,(r</a:t>
              </a:r>
              <a:r>
                <a:rPr b="0" baseline="30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nm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,</a:t>
              </a:r>
              <a:r>
                <a:rPr b="0" i="0" lang="en-US" sz="240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α</a:t>
              </a:r>
              <a:r>
                <a:rPr b="0" baseline="30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nm</a:t>
              </a: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)</a:t>
              </a:r>
              <a:endParaRPr/>
            </a:p>
          </p:txBody>
        </p:sp>
        <p:sp>
          <p:nvSpPr>
            <p:cNvPr id="721" name="Google Shape;721;p84"/>
            <p:cNvSpPr/>
            <p:nvPr/>
          </p:nvSpPr>
          <p:spPr>
            <a:xfrm>
              <a:off x="2208" y="1392"/>
              <a:ext cx="3360" cy="216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722" name="Google Shape;722;p84"/>
            <p:cNvCxnSpPr/>
            <p:nvPr/>
          </p:nvCxnSpPr>
          <p:spPr>
            <a:xfrm>
              <a:off x="2544" y="1392"/>
              <a:ext cx="0" cy="216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23" name="Google Shape;723;p84"/>
            <p:cNvCxnSpPr/>
            <p:nvPr/>
          </p:nvCxnSpPr>
          <p:spPr>
            <a:xfrm>
              <a:off x="2208" y="1728"/>
              <a:ext cx="336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24" name="Google Shape;724;p84"/>
            <p:cNvCxnSpPr/>
            <p:nvPr/>
          </p:nvCxnSpPr>
          <p:spPr>
            <a:xfrm>
              <a:off x="2208" y="2112"/>
              <a:ext cx="336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25" name="Google Shape;725;p84"/>
            <p:cNvCxnSpPr/>
            <p:nvPr/>
          </p:nvCxnSpPr>
          <p:spPr>
            <a:xfrm>
              <a:off x="2208" y="3120"/>
              <a:ext cx="336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grpSp>
        <p:nvGrpSpPr>
          <p:cNvPr id="726" name="Google Shape;726;p84"/>
          <p:cNvGrpSpPr/>
          <p:nvPr/>
        </p:nvGrpSpPr>
        <p:grpSpPr>
          <a:xfrm>
            <a:off x="894474" y="2223293"/>
            <a:ext cx="2197975" cy="1556431"/>
            <a:chOff x="563" y="1401"/>
            <a:chExt cx="1385" cy="980"/>
          </a:xfrm>
        </p:grpSpPr>
        <p:cxnSp>
          <p:nvCxnSpPr>
            <p:cNvPr id="727" name="Google Shape;727;p84"/>
            <p:cNvCxnSpPr/>
            <p:nvPr/>
          </p:nvCxnSpPr>
          <p:spPr>
            <a:xfrm flipH="1" rot="10800000">
              <a:off x="768" y="1488"/>
              <a:ext cx="824" cy="69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28" name="Google Shape;728;p84"/>
            <p:cNvCxnSpPr/>
            <p:nvPr/>
          </p:nvCxnSpPr>
          <p:spPr>
            <a:xfrm>
              <a:off x="1159" y="1865"/>
              <a:ext cx="789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29" name="Google Shape;729;p84"/>
            <p:cNvCxnSpPr/>
            <p:nvPr/>
          </p:nvCxnSpPr>
          <p:spPr>
            <a:xfrm flipH="1" rot="5400000">
              <a:off x="772" y="1478"/>
              <a:ext cx="464" cy="309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30" name="Google Shape;730;p84"/>
            <p:cNvSpPr txBox="1"/>
            <p:nvPr/>
          </p:nvSpPr>
          <p:spPr>
            <a:xfrm>
              <a:off x="1159" y="1479"/>
              <a:ext cx="268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φ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j</a:t>
              </a:r>
              <a:endParaRPr/>
            </a:p>
          </p:txBody>
        </p:sp>
        <p:sp>
          <p:nvSpPr>
            <p:cNvPr id="731" name="Google Shape;731;p84"/>
            <p:cNvSpPr/>
            <p:nvPr/>
          </p:nvSpPr>
          <p:spPr>
            <a:xfrm>
              <a:off x="960" y="1488"/>
              <a:ext cx="583" cy="361"/>
            </a:xfrm>
            <a:custGeom>
              <a:rect b="b" l="l" r="r" t="t"/>
              <a:pathLst>
                <a:path extrusionOk="0" h="448" w="624">
                  <a:moveTo>
                    <a:pt x="0" y="64"/>
                  </a:moveTo>
                  <a:cubicBezTo>
                    <a:pt x="140" y="32"/>
                    <a:pt x="280" y="0"/>
                    <a:pt x="384" y="64"/>
                  </a:cubicBezTo>
                  <a:cubicBezTo>
                    <a:pt x="488" y="128"/>
                    <a:pt x="584" y="384"/>
                    <a:pt x="624" y="44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732" name="Google Shape;732;p84"/>
            <p:cNvCxnSpPr/>
            <p:nvPr/>
          </p:nvCxnSpPr>
          <p:spPr>
            <a:xfrm flipH="1" rot="-1320000">
              <a:off x="601" y="1942"/>
              <a:ext cx="656" cy="32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733" name="Google Shape;733;p84"/>
            <p:cNvSpPr txBox="1"/>
            <p:nvPr/>
          </p:nvSpPr>
          <p:spPr>
            <a:xfrm>
              <a:off x="720" y="1824"/>
              <a:ext cx="260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j</a:t>
              </a:r>
              <a:endParaRPr/>
            </a:p>
          </p:txBody>
        </p:sp>
        <p:sp>
          <p:nvSpPr>
            <p:cNvPr id="734" name="Google Shape;734;p84"/>
            <p:cNvSpPr txBox="1"/>
            <p:nvPr/>
          </p:nvSpPr>
          <p:spPr>
            <a:xfrm>
              <a:off x="672" y="1584"/>
              <a:ext cx="289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α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j</a:t>
              </a:r>
              <a:endParaRPr/>
            </a:p>
          </p:txBody>
        </p:sp>
        <p:sp>
          <p:nvSpPr>
            <p:cNvPr id="735" name="Google Shape;735;p84"/>
            <p:cNvSpPr/>
            <p:nvPr/>
          </p:nvSpPr>
          <p:spPr>
            <a:xfrm>
              <a:off x="960" y="1648"/>
              <a:ext cx="432" cy="416"/>
            </a:xfrm>
            <a:custGeom>
              <a:rect b="b" l="l" r="r" t="t"/>
              <a:pathLst>
                <a:path extrusionOk="0" h="416" w="432">
                  <a:moveTo>
                    <a:pt x="432" y="224"/>
                  </a:moveTo>
                  <a:cubicBezTo>
                    <a:pt x="324" y="112"/>
                    <a:pt x="216" y="0"/>
                    <a:pt x="144" y="32"/>
                  </a:cubicBezTo>
                  <a:cubicBezTo>
                    <a:pt x="72" y="64"/>
                    <a:pt x="36" y="240"/>
                    <a:pt x="0" y="41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736" name="Google Shape;736;p84"/>
          <p:cNvSpPr txBox="1"/>
          <p:nvPr/>
        </p:nvSpPr>
        <p:spPr>
          <a:xfrm>
            <a:off x="5241925" y="5761037"/>
            <a:ext cx="15986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H.T. table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idx="4294967295"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600"/>
              <a:buFont typeface="Times New Roman"/>
              <a:buNone/>
            </a:pPr>
            <a:r>
              <a:rPr b="0" i="0" lang="en-US" sz="6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Canny and Hough Together</a:t>
            </a:r>
            <a:endParaRPr/>
          </a:p>
        </p:txBody>
      </p:sp>
      <p:sp>
        <p:nvSpPr>
          <p:cNvPr id="84" name="Google Shape;84;p13"/>
          <p:cNvSpPr txBox="1"/>
          <p:nvPr>
            <p:ph idx="4294967295" type="body"/>
          </p:nvPr>
        </p:nvSpPr>
        <p:spPr>
          <a:xfrm>
            <a:off x="533400" y="1371600"/>
            <a:ext cx="3922712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None/>
            </a:pPr>
            <a:r>
              <a:t/>
            </a:r>
            <a:endParaRPr b="0" i="0" sz="3200" u="non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" name="Google Shape;85;p13"/>
          <p:cNvPicPr preferRelativeResize="0"/>
          <p:nvPr>
            <p:ph idx="2" type="clipArt"/>
          </p:nvPr>
        </p:nvPicPr>
        <p:blipFill rotWithShape="1">
          <a:blip r:embed="rId3">
            <a:alphaModFix/>
          </a:blip>
          <a:srcRect b="8000" l="0" r="0" t="24000"/>
          <a:stretch/>
        </p:blipFill>
        <p:spPr>
          <a:xfrm>
            <a:off x="0" y="2195512"/>
            <a:ext cx="9144000" cy="466248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0" y="0"/>
            <a:ext cx="9139237" cy="2286000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600"/>
              <a:buFont typeface="Times New Roman"/>
              <a:buNone/>
            </a:pPr>
            <a:r>
              <a:rPr b="0" i="0" lang="en-US" sz="6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Canny and Hough Together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5"/>
          <p:cNvSpPr txBox="1"/>
          <p:nvPr>
            <p:ph type="title"/>
          </p:nvPr>
        </p:nvSpPr>
        <p:spPr>
          <a:xfrm>
            <a:off x="533400" y="152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Generalized H.T. Algorithm:</a:t>
            </a:r>
            <a:endParaRPr/>
          </a:p>
        </p:txBody>
      </p:sp>
      <p:sp>
        <p:nvSpPr>
          <p:cNvPr id="742" name="Google Shape;742;p85"/>
          <p:cNvSpPr txBox="1"/>
          <p:nvPr/>
        </p:nvSpPr>
        <p:spPr>
          <a:xfrm>
            <a:off x="533400" y="5029200"/>
            <a:ext cx="25082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= x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+ r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cos(</a:t>
            </a:r>
            <a:r>
              <a:rPr b="0" i="0" lang="en-US" sz="24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/>
          </a:p>
        </p:txBody>
      </p:sp>
      <p:sp>
        <p:nvSpPr>
          <p:cNvPr id="743" name="Google Shape;743;p85"/>
          <p:cNvSpPr txBox="1"/>
          <p:nvPr/>
        </p:nvSpPr>
        <p:spPr>
          <a:xfrm>
            <a:off x="533400" y="5562600"/>
            <a:ext cx="2395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= y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+ r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sin(</a:t>
            </a:r>
            <a:r>
              <a:rPr b="0" i="0" lang="en-US" sz="24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/>
          </a:p>
        </p:txBody>
      </p:sp>
      <p:sp>
        <p:nvSpPr>
          <p:cNvPr id="744" name="Google Shape;744;p85"/>
          <p:cNvSpPr txBox="1"/>
          <p:nvPr/>
        </p:nvSpPr>
        <p:spPr>
          <a:xfrm>
            <a:off x="119062" y="1143000"/>
            <a:ext cx="90249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Finds a </a:t>
            </a:r>
            <a:r>
              <a:rPr b="1" i="0" lang="en-US" sz="2400" u="none">
                <a:solidFill>
                  <a:srgbClr val="0000CC"/>
                </a:solidFill>
                <a:latin typeface="Comic Sans MS"/>
                <a:ea typeface="Comic Sans MS"/>
                <a:cs typeface="Comic Sans MS"/>
                <a:sym typeface="Comic Sans MS"/>
              </a:rPr>
              <a:t>rotated, scaled, and translated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version of the curve:</a:t>
            </a:r>
            <a:endParaRPr/>
          </a:p>
        </p:txBody>
      </p:sp>
      <p:sp>
        <p:nvSpPr>
          <p:cNvPr id="745" name="Google Shape;745;p85"/>
          <p:cNvSpPr txBox="1"/>
          <p:nvPr/>
        </p:nvSpPr>
        <p:spPr>
          <a:xfrm rot="-1620000">
            <a:off x="473075" y="3725862"/>
            <a:ext cx="10382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(x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,y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/>
          </a:p>
        </p:txBody>
      </p:sp>
      <p:sp>
        <p:nvSpPr>
          <p:cNvPr id="746" name="Google Shape;746;p85"/>
          <p:cNvSpPr/>
          <p:nvPr/>
        </p:nvSpPr>
        <p:spPr>
          <a:xfrm rot="-1620000">
            <a:off x="303212" y="2300287"/>
            <a:ext cx="1525587" cy="1949450"/>
          </a:xfrm>
          <a:custGeom>
            <a:rect b="b" l="l" r="r" t="t"/>
            <a:pathLst>
              <a:path extrusionOk="0" h="2021" w="1664">
                <a:moveTo>
                  <a:pt x="430" y="513"/>
                </a:moveTo>
                <a:cubicBezTo>
                  <a:pt x="412" y="506"/>
                  <a:pt x="391" y="505"/>
                  <a:pt x="375" y="494"/>
                </a:cubicBezTo>
                <a:cubicBezTo>
                  <a:pt x="286" y="429"/>
                  <a:pt x="365" y="463"/>
                  <a:pt x="302" y="439"/>
                </a:cubicBezTo>
                <a:cubicBezTo>
                  <a:pt x="299" y="430"/>
                  <a:pt x="292" y="421"/>
                  <a:pt x="293" y="412"/>
                </a:cubicBezTo>
                <a:cubicBezTo>
                  <a:pt x="295" y="393"/>
                  <a:pt x="307" y="376"/>
                  <a:pt x="311" y="357"/>
                </a:cubicBezTo>
                <a:cubicBezTo>
                  <a:pt x="314" y="342"/>
                  <a:pt x="314" y="325"/>
                  <a:pt x="320" y="311"/>
                </a:cubicBezTo>
                <a:cubicBezTo>
                  <a:pt x="323" y="303"/>
                  <a:pt x="333" y="299"/>
                  <a:pt x="339" y="293"/>
                </a:cubicBezTo>
                <a:cubicBezTo>
                  <a:pt x="355" y="246"/>
                  <a:pt x="425" y="172"/>
                  <a:pt x="476" y="156"/>
                </a:cubicBezTo>
                <a:cubicBezTo>
                  <a:pt x="492" y="145"/>
                  <a:pt x="504" y="128"/>
                  <a:pt x="521" y="119"/>
                </a:cubicBezTo>
                <a:cubicBezTo>
                  <a:pt x="553" y="103"/>
                  <a:pt x="596" y="95"/>
                  <a:pt x="631" y="83"/>
                </a:cubicBezTo>
                <a:cubicBezTo>
                  <a:pt x="642" y="79"/>
                  <a:pt x="649" y="69"/>
                  <a:pt x="659" y="65"/>
                </a:cubicBezTo>
                <a:cubicBezTo>
                  <a:pt x="693" y="50"/>
                  <a:pt x="740" y="33"/>
                  <a:pt x="777" y="28"/>
                </a:cubicBezTo>
                <a:cubicBezTo>
                  <a:pt x="854" y="17"/>
                  <a:pt x="820" y="24"/>
                  <a:pt x="878" y="10"/>
                </a:cubicBezTo>
                <a:cubicBezTo>
                  <a:pt x="1221" y="22"/>
                  <a:pt x="1044" y="0"/>
                  <a:pt x="1189" y="46"/>
                </a:cubicBezTo>
                <a:cubicBezTo>
                  <a:pt x="1195" y="52"/>
                  <a:pt x="1202" y="58"/>
                  <a:pt x="1207" y="65"/>
                </a:cubicBezTo>
                <a:cubicBezTo>
                  <a:pt x="1214" y="74"/>
                  <a:pt x="1218" y="84"/>
                  <a:pt x="1225" y="92"/>
                </a:cubicBezTo>
                <a:cubicBezTo>
                  <a:pt x="1239" y="108"/>
                  <a:pt x="1271" y="138"/>
                  <a:pt x="1271" y="138"/>
                </a:cubicBezTo>
                <a:cubicBezTo>
                  <a:pt x="1274" y="150"/>
                  <a:pt x="1274" y="163"/>
                  <a:pt x="1280" y="174"/>
                </a:cubicBezTo>
                <a:cubicBezTo>
                  <a:pt x="1284" y="182"/>
                  <a:pt x="1296" y="185"/>
                  <a:pt x="1299" y="193"/>
                </a:cubicBezTo>
                <a:cubicBezTo>
                  <a:pt x="1312" y="225"/>
                  <a:pt x="1315" y="260"/>
                  <a:pt x="1326" y="293"/>
                </a:cubicBezTo>
                <a:cubicBezTo>
                  <a:pt x="1323" y="394"/>
                  <a:pt x="1360" y="509"/>
                  <a:pt x="1308" y="595"/>
                </a:cubicBezTo>
                <a:cubicBezTo>
                  <a:pt x="1280" y="642"/>
                  <a:pt x="1231" y="680"/>
                  <a:pt x="1198" y="723"/>
                </a:cubicBezTo>
                <a:cubicBezTo>
                  <a:pt x="1185" y="740"/>
                  <a:pt x="1161" y="778"/>
                  <a:pt x="1161" y="778"/>
                </a:cubicBezTo>
                <a:cubicBezTo>
                  <a:pt x="1148" y="818"/>
                  <a:pt x="1138" y="857"/>
                  <a:pt x="1125" y="897"/>
                </a:cubicBezTo>
                <a:cubicBezTo>
                  <a:pt x="1128" y="927"/>
                  <a:pt x="1126" y="959"/>
                  <a:pt x="1134" y="988"/>
                </a:cubicBezTo>
                <a:cubicBezTo>
                  <a:pt x="1146" y="1032"/>
                  <a:pt x="1269" y="1083"/>
                  <a:pt x="1317" y="1098"/>
                </a:cubicBezTo>
                <a:cubicBezTo>
                  <a:pt x="1380" y="1140"/>
                  <a:pt x="1455" y="1174"/>
                  <a:pt x="1527" y="1198"/>
                </a:cubicBezTo>
                <a:cubicBezTo>
                  <a:pt x="1559" y="1219"/>
                  <a:pt x="1582" y="1226"/>
                  <a:pt x="1609" y="1253"/>
                </a:cubicBezTo>
                <a:cubicBezTo>
                  <a:pt x="1612" y="1262"/>
                  <a:pt x="1615" y="1272"/>
                  <a:pt x="1619" y="1281"/>
                </a:cubicBezTo>
                <a:cubicBezTo>
                  <a:pt x="1624" y="1291"/>
                  <a:pt x="1633" y="1298"/>
                  <a:pt x="1637" y="1308"/>
                </a:cubicBezTo>
                <a:cubicBezTo>
                  <a:pt x="1649" y="1335"/>
                  <a:pt x="1657" y="1370"/>
                  <a:pt x="1664" y="1399"/>
                </a:cubicBezTo>
                <a:cubicBezTo>
                  <a:pt x="1661" y="1457"/>
                  <a:pt x="1660" y="1515"/>
                  <a:pt x="1655" y="1573"/>
                </a:cubicBezTo>
                <a:cubicBezTo>
                  <a:pt x="1652" y="1604"/>
                  <a:pt x="1609" y="1655"/>
                  <a:pt x="1609" y="1655"/>
                </a:cubicBezTo>
                <a:cubicBezTo>
                  <a:pt x="1582" y="1740"/>
                  <a:pt x="1517" y="1799"/>
                  <a:pt x="1445" y="1847"/>
                </a:cubicBezTo>
                <a:cubicBezTo>
                  <a:pt x="1399" y="1918"/>
                  <a:pt x="1322" y="1949"/>
                  <a:pt x="1244" y="1975"/>
                </a:cubicBezTo>
                <a:cubicBezTo>
                  <a:pt x="1202" y="1989"/>
                  <a:pt x="1158" y="1998"/>
                  <a:pt x="1116" y="2012"/>
                </a:cubicBezTo>
                <a:cubicBezTo>
                  <a:pt x="1107" y="2015"/>
                  <a:pt x="1088" y="2021"/>
                  <a:pt x="1088" y="2021"/>
                </a:cubicBezTo>
                <a:cubicBezTo>
                  <a:pt x="948" y="2018"/>
                  <a:pt x="808" y="2017"/>
                  <a:pt x="668" y="2012"/>
                </a:cubicBezTo>
                <a:cubicBezTo>
                  <a:pt x="551" y="2007"/>
                  <a:pt x="435" y="1958"/>
                  <a:pt x="320" y="1939"/>
                </a:cubicBezTo>
                <a:cubicBezTo>
                  <a:pt x="290" y="1929"/>
                  <a:pt x="278" y="1912"/>
                  <a:pt x="247" y="1902"/>
                </a:cubicBezTo>
                <a:cubicBezTo>
                  <a:pt x="197" y="1853"/>
                  <a:pt x="152" y="1803"/>
                  <a:pt x="110" y="1747"/>
                </a:cubicBezTo>
                <a:cubicBezTo>
                  <a:pt x="98" y="1710"/>
                  <a:pt x="55" y="1619"/>
                  <a:pt x="28" y="1591"/>
                </a:cubicBezTo>
                <a:cubicBezTo>
                  <a:pt x="5" y="1525"/>
                  <a:pt x="14" y="1556"/>
                  <a:pt x="0" y="1500"/>
                </a:cubicBezTo>
                <a:cubicBezTo>
                  <a:pt x="3" y="1433"/>
                  <a:pt x="0" y="1366"/>
                  <a:pt x="9" y="1299"/>
                </a:cubicBezTo>
                <a:cubicBezTo>
                  <a:pt x="10" y="1290"/>
                  <a:pt x="24" y="1289"/>
                  <a:pt x="28" y="1281"/>
                </a:cubicBezTo>
                <a:cubicBezTo>
                  <a:pt x="34" y="1270"/>
                  <a:pt x="30" y="1255"/>
                  <a:pt x="37" y="1244"/>
                </a:cubicBezTo>
                <a:cubicBezTo>
                  <a:pt x="38" y="1243"/>
                  <a:pt x="100" y="1182"/>
                  <a:pt x="110" y="1171"/>
                </a:cubicBezTo>
                <a:cubicBezTo>
                  <a:pt x="119" y="1162"/>
                  <a:pt x="137" y="1143"/>
                  <a:pt x="137" y="1143"/>
                </a:cubicBezTo>
                <a:cubicBezTo>
                  <a:pt x="154" y="1098"/>
                  <a:pt x="201" y="1056"/>
                  <a:pt x="229" y="1015"/>
                </a:cubicBezTo>
                <a:cubicBezTo>
                  <a:pt x="273" y="949"/>
                  <a:pt x="318" y="885"/>
                  <a:pt x="366" y="823"/>
                </a:cubicBezTo>
                <a:cubicBezTo>
                  <a:pt x="402" y="777"/>
                  <a:pt x="427" y="728"/>
                  <a:pt x="476" y="695"/>
                </a:cubicBezTo>
                <a:cubicBezTo>
                  <a:pt x="513" y="640"/>
                  <a:pt x="512" y="583"/>
                  <a:pt x="457" y="540"/>
                </a:cubicBezTo>
                <a:cubicBezTo>
                  <a:pt x="448" y="533"/>
                  <a:pt x="440" y="527"/>
                  <a:pt x="430" y="522"/>
                </a:cubicBezTo>
                <a:cubicBezTo>
                  <a:pt x="422" y="518"/>
                  <a:pt x="403" y="522"/>
                  <a:pt x="403" y="513"/>
                </a:cubicBezTo>
                <a:cubicBezTo>
                  <a:pt x="403" y="504"/>
                  <a:pt x="421" y="513"/>
                  <a:pt x="430" y="513"/>
                </a:cubicBezTo>
                <a:close/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47" name="Google Shape;747;p85"/>
          <p:cNvGrpSpPr/>
          <p:nvPr/>
        </p:nvGrpSpPr>
        <p:grpSpPr>
          <a:xfrm>
            <a:off x="979117" y="2920347"/>
            <a:ext cx="2602283" cy="1342895"/>
            <a:chOff x="617" y="1840"/>
            <a:chExt cx="1639" cy="846"/>
          </a:xfrm>
        </p:grpSpPr>
        <p:sp>
          <p:nvSpPr>
            <p:cNvPr id="748" name="Google Shape;748;p85"/>
            <p:cNvSpPr txBox="1"/>
            <p:nvPr/>
          </p:nvSpPr>
          <p:spPr>
            <a:xfrm rot="-1620000">
              <a:off x="1251" y="2356"/>
              <a:ext cx="252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</a:t>
              </a:r>
              <a:endParaRPr/>
            </a:p>
          </p:txBody>
        </p:sp>
        <p:cxnSp>
          <p:nvCxnSpPr>
            <p:cNvPr id="749" name="Google Shape;749;p85"/>
            <p:cNvCxnSpPr/>
            <p:nvPr/>
          </p:nvCxnSpPr>
          <p:spPr>
            <a:xfrm rot="7800000">
              <a:off x="774" y="2045"/>
              <a:ext cx="297" cy="549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750" name="Google Shape;750;p85"/>
            <p:cNvCxnSpPr/>
            <p:nvPr/>
          </p:nvCxnSpPr>
          <p:spPr>
            <a:xfrm rot="-1620000">
              <a:off x="1179" y="2246"/>
              <a:ext cx="637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51" name="Google Shape;751;p85"/>
            <p:cNvCxnSpPr/>
            <p:nvPr/>
          </p:nvCxnSpPr>
          <p:spPr>
            <a:xfrm flipH="1" rot="9240000">
              <a:off x="951" y="1959"/>
              <a:ext cx="666" cy="5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52" name="Google Shape;752;p85"/>
            <p:cNvCxnSpPr/>
            <p:nvPr/>
          </p:nvCxnSpPr>
          <p:spPr>
            <a:xfrm flipH="1" rot="3840000">
              <a:off x="848" y="2161"/>
              <a:ext cx="350" cy="2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53" name="Google Shape;753;p85"/>
            <p:cNvSpPr/>
            <p:nvPr/>
          </p:nvSpPr>
          <p:spPr>
            <a:xfrm rot="-1620000">
              <a:off x="978" y="2099"/>
              <a:ext cx="471" cy="272"/>
            </a:xfrm>
            <a:custGeom>
              <a:rect b="b" l="l" r="r" t="t"/>
              <a:pathLst>
                <a:path extrusionOk="0" h="448" w="624">
                  <a:moveTo>
                    <a:pt x="0" y="64"/>
                  </a:moveTo>
                  <a:cubicBezTo>
                    <a:pt x="140" y="32"/>
                    <a:pt x="280" y="0"/>
                    <a:pt x="384" y="64"/>
                  </a:cubicBezTo>
                  <a:cubicBezTo>
                    <a:pt x="488" y="128"/>
                    <a:pt x="584" y="384"/>
                    <a:pt x="624" y="44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4" name="Google Shape;754;p85"/>
            <p:cNvSpPr/>
            <p:nvPr/>
          </p:nvSpPr>
          <p:spPr>
            <a:xfrm rot="-1620000">
              <a:off x="1042" y="2252"/>
              <a:ext cx="305" cy="136"/>
            </a:xfrm>
            <a:custGeom>
              <a:rect b="b" l="l" r="r" t="t"/>
              <a:pathLst>
                <a:path extrusionOk="0" h="224" w="528">
                  <a:moveTo>
                    <a:pt x="0" y="32"/>
                  </a:moveTo>
                  <a:cubicBezTo>
                    <a:pt x="100" y="16"/>
                    <a:pt x="200" y="0"/>
                    <a:pt x="288" y="32"/>
                  </a:cubicBezTo>
                  <a:cubicBezTo>
                    <a:pt x="376" y="64"/>
                    <a:pt x="452" y="144"/>
                    <a:pt x="528" y="224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5" name="Google Shape;755;p85"/>
            <p:cNvSpPr txBox="1"/>
            <p:nvPr/>
          </p:nvSpPr>
          <p:spPr>
            <a:xfrm rot="-1620000">
              <a:off x="1134" y="2056"/>
              <a:ext cx="252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φ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</a:t>
              </a:r>
              <a:endParaRPr/>
            </a:p>
          </p:txBody>
        </p:sp>
        <p:sp>
          <p:nvSpPr>
            <p:cNvPr id="756" name="Google Shape;756;p85"/>
            <p:cNvSpPr txBox="1"/>
            <p:nvPr/>
          </p:nvSpPr>
          <p:spPr>
            <a:xfrm rot="-1620000">
              <a:off x="830" y="2240"/>
              <a:ext cx="377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Sr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</a:t>
              </a:r>
              <a:endParaRPr/>
            </a:p>
          </p:txBody>
        </p:sp>
        <p:sp>
          <p:nvSpPr>
            <p:cNvPr id="757" name="Google Shape;757;p85"/>
            <p:cNvSpPr txBox="1"/>
            <p:nvPr/>
          </p:nvSpPr>
          <p:spPr>
            <a:xfrm rot="-1620000">
              <a:off x="1109" y="2191"/>
              <a:ext cx="273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α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</a:t>
              </a:r>
              <a:endParaRPr/>
            </a:p>
          </p:txBody>
        </p:sp>
        <p:cxnSp>
          <p:nvCxnSpPr>
            <p:cNvPr id="758" name="Google Shape;758;p85"/>
            <p:cNvCxnSpPr/>
            <p:nvPr/>
          </p:nvCxnSpPr>
          <p:spPr>
            <a:xfrm>
              <a:off x="1200" y="2400"/>
              <a:ext cx="1056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59" name="Google Shape;759;p85"/>
            <p:cNvSpPr txBox="1"/>
            <p:nvPr/>
          </p:nvSpPr>
          <p:spPr>
            <a:xfrm>
              <a:off x="1632" y="2160"/>
              <a:ext cx="216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θ</a:t>
              </a:r>
              <a:endParaRPr/>
            </a:p>
          </p:txBody>
        </p:sp>
        <p:sp>
          <p:nvSpPr>
            <p:cNvPr id="760" name="Google Shape;760;p85"/>
            <p:cNvSpPr/>
            <p:nvPr/>
          </p:nvSpPr>
          <p:spPr>
            <a:xfrm>
              <a:off x="1536" y="2208"/>
              <a:ext cx="152" cy="192"/>
            </a:xfrm>
            <a:custGeom>
              <a:rect b="b" l="l" r="r" t="t"/>
              <a:pathLst>
                <a:path extrusionOk="0" h="192" w="152">
                  <a:moveTo>
                    <a:pt x="0" y="0"/>
                  </a:moveTo>
                  <a:cubicBezTo>
                    <a:pt x="68" y="32"/>
                    <a:pt x="136" y="64"/>
                    <a:pt x="144" y="96"/>
                  </a:cubicBezTo>
                  <a:cubicBezTo>
                    <a:pt x="152" y="128"/>
                    <a:pt x="100" y="160"/>
                    <a:pt x="48" y="1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761" name="Google Shape;761;p85"/>
          <p:cNvSpPr txBox="1"/>
          <p:nvPr/>
        </p:nvSpPr>
        <p:spPr>
          <a:xfrm rot="-1620000">
            <a:off x="1412875" y="2605087"/>
            <a:ext cx="4254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</a:t>
            </a:r>
            <a:endParaRPr/>
          </a:p>
        </p:txBody>
      </p:sp>
      <p:cxnSp>
        <p:nvCxnSpPr>
          <p:cNvPr id="762" name="Google Shape;762;p85"/>
          <p:cNvCxnSpPr/>
          <p:nvPr/>
        </p:nvCxnSpPr>
        <p:spPr>
          <a:xfrm flipH="1" rot="7860000">
            <a:off x="778668" y="2932906"/>
            <a:ext cx="882650" cy="347662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med" w="med" type="triangle"/>
            <a:tailEnd len="med" w="med" type="none"/>
          </a:ln>
        </p:spPr>
      </p:cxnSp>
      <p:cxnSp>
        <p:nvCxnSpPr>
          <p:cNvPr id="763" name="Google Shape;763;p85"/>
          <p:cNvCxnSpPr/>
          <p:nvPr/>
        </p:nvCxnSpPr>
        <p:spPr>
          <a:xfrm rot="-1620000">
            <a:off x="1300162" y="2436812"/>
            <a:ext cx="101123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764" name="Google Shape;764;p85"/>
          <p:cNvCxnSpPr/>
          <p:nvPr/>
        </p:nvCxnSpPr>
        <p:spPr>
          <a:xfrm flipH="1" rot="9240000">
            <a:off x="938212" y="1981200"/>
            <a:ext cx="1057275" cy="83343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765" name="Google Shape;765;p85"/>
          <p:cNvCxnSpPr/>
          <p:nvPr/>
        </p:nvCxnSpPr>
        <p:spPr>
          <a:xfrm flipH="1" rot="3840000">
            <a:off x="774700" y="2301875"/>
            <a:ext cx="555625" cy="3968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766" name="Google Shape;766;p85"/>
          <p:cNvSpPr/>
          <p:nvPr/>
        </p:nvSpPr>
        <p:spPr>
          <a:xfrm rot="-1620000">
            <a:off x="981075" y="2203450"/>
            <a:ext cx="747712" cy="431800"/>
          </a:xfrm>
          <a:custGeom>
            <a:rect b="b" l="l" r="r" t="t"/>
            <a:pathLst>
              <a:path extrusionOk="0" h="448" w="624">
                <a:moveTo>
                  <a:pt x="0" y="64"/>
                </a:moveTo>
                <a:cubicBezTo>
                  <a:pt x="140" y="32"/>
                  <a:pt x="280" y="0"/>
                  <a:pt x="384" y="64"/>
                </a:cubicBezTo>
                <a:cubicBezTo>
                  <a:pt x="488" y="128"/>
                  <a:pt x="584" y="384"/>
                  <a:pt x="624" y="448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7" name="Google Shape;767;p85"/>
          <p:cNvSpPr/>
          <p:nvPr/>
        </p:nvSpPr>
        <p:spPr>
          <a:xfrm rot="-1620000">
            <a:off x="1082675" y="2446337"/>
            <a:ext cx="484187" cy="215900"/>
          </a:xfrm>
          <a:custGeom>
            <a:rect b="b" l="l" r="r" t="t"/>
            <a:pathLst>
              <a:path extrusionOk="0" h="224" w="528">
                <a:moveTo>
                  <a:pt x="0" y="32"/>
                </a:moveTo>
                <a:cubicBezTo>
                  <a:pt x="100" y="16"/>
                  <a:pt x="200" y="0"/>
                  <a:pt x="288" y="32"/>
                </a:cubicBezTo>
                <a:cubicBezTo>
                  <a:pt x="376" y="64"/>
                  <a:pt x="452" y="144"/>
                  <a:pt x="528" y="224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8" name="Google Shape;768;p85"/>
          <p:cNvSpPr txBox="1"/>
          <p:nvPr/>
        </p:nvSpPr>
        <p:spPr>
          <a:xfrm rot="-1620000">
            <a:off x="1227137" y="2128837"/>
            <a:ext cx="4254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0" i="0" lang="en-US" sz="24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φ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</a:t>
            </a:r>
            <a:endParaRPr/>
          </a:p>
        </p:txBody>
      </p:sp>
      <p:sp>
        <p:nvSpPr>
          <p:cNvPr id="769" name="Google Shape;769;p85"/>
          <p:cNvSpPr txBox="1"/>
          <p:nvPr/>
        </p:nvSpPr>
        <p:spPr>
          <a:xfrm rot="-1620000">
            <a:off x="744537" y="2420937"/>
            <a:ext cx="6238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Sr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</a:t>
            </a:r>
            <a:endParaRPr/>
          </a:p>
        </p:txBody>
      </p:sp>
      <p:sp>
        <p:nvSpPr>
          <p:cNvPr id="770" name="Google Shape;770;p85"/>
          <p:cNvSpPr txBox="1"/>
          <p:nvPr/>
        </p:nvSpPr>
        <p:spPr>
          <a:xfrm rot="-1620000">
            <a:off x="914400" y="2209800"/>
            <a:ext cx="458787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0" i="0" lang="en-US" sz="24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0" baseline="-2500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-25000" i="0" sz="240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771" name="Google Shape;771;p85"/>
          <p:cNvCxnSpPr/>
          <p:nvPr/>
        </p:nvCxnSpPr>
        <p:spPr>
          <a:xfrm>
            <a:off x="1333500" y="2681287"/>
            <a:ext cx="1676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772" name="Google Shape;772;p85"/>
          <p:cNvSpPr txBox="1"/>
          <p:nvPr/>
        </p:nvSpPr>
        <p:spPr>
          <a:xfrm>
            <a:off x="2019300" y="2300287"/>
            <a:ext cx="342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0" i="0" lang="en-US" sz="24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endParaRPr/>
          </a:p>
        </p:txBody>
      </p:sp>
      <p:sp>
        <p:nvSpPr>
          <p:cNvPr id="773" name="Google Shape;773;p85"/>
          <p:cNvSpPr/>
          <p:nvPr/>
        </p:nvSpPr>
        <p:spPr>
          <a:xfrm>
            <a:off x="1866900" y="2376487"/>
            <a:ext cx="241300" cy="304800"/>
          </a:xfrm>
          <a:custGeom>
            <a:rect b="b" l="l" r="r" t="t"/>
            <a:pathLst>
              <a:path extrusionOk="0" h="192" w="152">
                <a:moveTo>
                  <a:pt x="0" y="0"/>
                </a:moveTo>
                <a:cubicBezTo>
                  <a:pt x="68" y="32"/>
                  <a:pt x="136" y="64"/>
                  <a:pt x="144" y="96"/>
                </a:cubicBezTo>
                <a:cubicBezTo>
                  <a:pt x="152" y="128"/>
                  <a:pt x="100" y="160"/>
                  <a:pt x="48" y="192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4" name="Google Shape;774;p85"/>
          <p:cNvSpPr/>
          <p:nvPr/>
        </p:nvSpPr>
        <p:spPr>
          <a:xfrm>
            <a:off x="152400" y="1828800"/>
            <a:ext cx="3505200" cy="3048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5" name="Google Shape;775;p85"/>
          <p:cNvSpPr/>
          <p:nvPr/>
        </p:nvSpPr>
        <p:spPr>
          <a:xfrm>
            <a:off x="2590800" y="4191000"/>
            <a:ext cx="533400" cy="5334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76" name="Google Shape;776;p85"/>
          <p:cNvGrpSpPr/>
          <p:nvPr/>
        </p:nvGrpSpPr>
        <p:grpSpPr>
          <a:xfrm>
            <a:off x="2160217" y="3696635"/>
            <a:ext cx="2602283" cy="1343675"/>
            <a:chOff x="617" y="1840"/>
            <a:chExt cx="1639" cy="846"/>
          </a:xfrm>
        </p:grpSpPr>
        <p:sp>
          <p:nvSpPr>
            <p:cNvPr id="777" name="Google Shape;777;p85"/>
            <p:cNvSpPr txBox="1"/>
            <p:nvPr/>
          </p:nvSpPr>
          <p:spPr>
            <a:xfrm rot="-1620000">
              <a:off x="1249" y="2349"/>
              <a:ext cx="285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k</a:t>
              </a:r>
              <a:endParaRPr/>
            </a:p>
          </p:txBody>
        </p:sp>
        <p:cxnSp>
          <p:nvCxnSpPr>
            <p:cNvPr id="778" name="Google Shape;778;p85"/>
            <p:cNvCxnSpPr/>
            <p:nvPr/>
          </p:nvCxnSpPr>
          <p:spPr>
            <a:xfrm rot="7800000">
              <a:off x="774" y="2045"/>
              <a:ext cx="297" cy="549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779" name="Google Shape;779;p85"/>
            <p:cNvCxnSpPr/>
            <p:nvPr/>
          </p:nvCxnSpPr>
          <p:spPr>
            <a:xfrm rot="-1620000">
              <a:off x="1179" y="2246"/>
              <a:ext cx="637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80" name="Google Shape;780;p85"/>
            <p:cNvCxnSpPr/>
            <p:nvPr/>
          </p:nvCxnSpPr>
          <p:spPr>
            <a:xfrm flipH="1" rot="9240000">
              <a:off x="951" y="1959"/>
              <a:ext cx="666" cy="5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81" name="Google Shape;781;p85"/>
            <p:cNvCxnSpPr/>
            <p:nvPr/>
          </p:nvCxnSpPr>
          <p:spPr>
            <a:xfrm flipH="1" rot="3840000">
              <a:off x="848" y="2161"/>
              <a:ext cx="350" cy="2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82" name="Google Shape;782;p85"/>
            <p:cNvSpPr/>
            <p:nvPr/>
          </p:nvSpPr>
          <p:spPr>
            <a:xfrm rot="-1620000">
              <a:off x="978" y="2099"/>
              <a:ext cx="471" cy="272"/>
            </a:xfrm>
            <a:custGeom>
              <a:rect b="b" l="l" r="r" t="t"/>
              <a:pathLst>
                <a:path extrusionOk="0" h="448" w="624">
                  <a:moveTo>
                    <a:pt x="0" y="64"/>
                  </a:moveTo>
                  <a:cubicBezTo>
                    <a:pt x="140" y="32"/>
                    <a:pt x="280" y="0"/>
                    <a:pt x="384" y="64"/>
                  </a:cubicBezTo>
                  <a:cubicBezTo>
                    <a:pt x="488" y="128"/>
                    <a:pt x="584" y="384"/>
                    <a:pt x="624" y="44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3" name="Google Shape;783;p85"/>
            <p:cNvSpPr/>
            <p:nvPr/>
          </p:nvSpPr>
          <p:spPr>
            <a:xfrm rot="-1620000">
              <a:off x="1042" y="2252"/>
              <a:ext cx="305" cy="136"/>
            </a:xfrm>
            <a:custGeom>
              <a:rect b="b" l="l" r="r" t="t"/>
              <a:pathLst>
                <a:path extrusionOk="0" h="224" w="528">
                  <a:moveTo>
                    <a:pt x="0" y="32"/>
                  </a:moveTo>
                  <a:cubicBezTo>
                    <a:pt x="100" y="16"/>
                    <a:pt x="200" y="0"/>
                    <a:pt x="288" y="32"/>
                  </a:cubicBezTo>
                  <a:cubicBezTo>
                    <a:pt x="376" y="64"/>
                    <a:pt x="452" y="144"/>
                    <a:pt x="528" y="224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4" name="Google Shape;784;p85"/>
            <p:cNvSpPr txBox="1"/>
            <p:nvPr/>
          </p:nvSpPr>
          <p:spPr>
            <a:xfrm rot="-1620000">
              <a:off x="1134" y="2056"/>
              <a:ext cx="252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φ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</a:t>
              </a:r>
              <a:endParaRPr/>
            </a:p>
          </p:txBody>
        </p:sp>
        <p:sp>
          <p:nvSpPr>
            <p:cNvPr id="785" name="Google Shape;785;p85"/>
            <p:cNvSpPr txBox="1"/>
            <p:nvPr/>
          </p:nvSpPr>
          <p:spPr>
            <a:xfrm rot="-1620000">
              <a:off x="828" y="2232"/>
              <a:ext cx="410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omic Sans M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Sr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k</a:t>
              </a:r>
              <a:endParaRPr/>
            </a:p>
          </p:txBody>
        </p:sp>
        <p:sp>
          <p:nvSpPr>
            <p:cNvPr id="786" name="Google Shape;786;p85"/>
            <p:cNvSpPr txBox="1"/>
            <p:nvPr/>
          </p:nvSpPr>
          <p:spPr>
            <a:xfrm rot="-1620000">
              <a:off x="1107" y="2183"/>
              <a:ext cx="306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α</a:t>
              </a:r>
              <a:r>
                <a:rPr b="0" baseline="-25000" i="0" lang="en-US" sz="240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k</a:t>
              </a:r>
              <a:endParaRPr/>
            </a:p>
          </p:txBody>
        </p:sp>
        <p:cxnSp>
          <p:nvCxnSpPr>
            <p:cNvPr id="787" name="Google Shape;787;p85"/>
            <p:cNvCxnSpPr/>
            <p:nvPr/>
          </p:nvCxnSpPr>
          <p:spPr>
            <a:xfrm>
              <a:off x="1200" y="2400"/>
              <a:ext cx="1056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88" name="Google Shape;788;p85"/>
            <p:cNvSpPr txBox="1"/>
            <p:nvPr/>
          </p:nvSpPr>
          <p:spPr>
            <a:xfrm>
              <a:off x="1632" y="2160"/>
              <a:ext cx="216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θ</a:t>
              </a:r>
              <a:endParaRPr/>
            </a:p>
          </p:txBody>
        </p:sp>
        <p:sp>
          <p:nvSpPr>
            <p:cNvPr id="789" name="Google Shape;789;p85"/>
            <p:cNvSpPr/>
            <p:nvPr/>
          </p:nvSpPr>
          <p:spPr>
            <a:xfrm>
              <a:off x="1536" y="2208"/>
              <a:ext cx="152" cy="192"/>
            </a:xfrm>
            <a:custGeom>
              <a:rect b="b" l="l" r="r" t="t"/>
              <a:pathLst>
                <a:path extrusionOk="0" h="192" w="152">
                  <a:moveTo>
                    <a:pt x="0" y="0"/>
                  </a:moveTo>
                  <a:cubicBezTo>
                    <a:pt x="68" y="32"/>
                    <a:pt x="136" y="64"/>
                    <a:pt x="144" y="96"/>
                  </a:cubicBezTo>
                  <a:cubicBezTo>
                    <a:pt x="152" y="128"/>
                    <a:pt x="100" y="160"/>
                    <a:pt x="48" y="1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790" name="Google Shape;790;p85"/>
          <p:cNvSpPr txBox="1"/>
          <p:nvPr/>
        </p:nvSpPr>
        <p:spPr>
          <a:xfrm>
            <a:off x="3886200" y="1600200"/>
            <a:ext cx="5105400" cy="4735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AutoNum type="arabicPeriod"/>
            </a:pPr>
            <a:r>
              <a:rPr b="0" i="0" lang="en-US" sz="18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Form an A accumulator array of possible reference points (x</a:t>
            </a:r>
            <a:r>
              <a:rPr b="0" baseline="-25000" i="0" lang="en-US" sz="18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b="0" i="0" lang="en-US" sz="18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,y</a:t>
            </a:r>
            <a:r>
              <a:rPr b="0" baseline="-25000" i="0" lang="en-US" sz="18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b="0" i="0" lang="en-US" sz="18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), scaling factor S and Rotation angle </a:t>
            </a:r>
            <a:r>
              <a:rPr b="0" i="0" lang="en-US" sz="18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="0" i="0" lang="en-US" sz="18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/>
          </a:p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AutoNum type="arabicPeriod"/>
            </a:pPr>
            <a:r>
              <a:rPr b="0" i="0" lang="en-US" sz="18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each edge (x,y) in the image:</a:t>
            </a:r>
            <a:endParaRPr/>
          </a:p>
          <a:p>
            <a:pPr indent="-4572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φ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(x,y)</a:t>
            </a:r>
            <a:endParaRPr/>
          </a:p>
          <a:p>
            <a:pPr indent="-4572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each (r,</a:t>
            </a:r>
            <a:r>
              <a:rPr b="0" i="0" lang="en-US" sz="1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 corresponding to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φ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(x,y) do:</a:t>
            </a:r>
            <a:endParaRPr/>
          </a:p>
          <a:p>
            <a:pPr indent="-4572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each S and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/>
          </a:p>
          <a:p>
            <a:pPr indent="-4572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800"/>
              <a:buFont typeface="Comic Sans MS"/>
              <a:buAutoNum type="arabicPeriod"/>
            </a:pPr>
            <a:r>
              <a:rPr b="0" i="0" lang="en-US" sz="1800" u="none" cap="none" strike="noStrike">
                <a:solidFill>
                  <a:srgbClr val="FF0066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b="0" baseline="-25000" i="0" lang="en-US" sz="1800" u="none" cap="none" strike="noStrike">
                <a:solidFill>
                  <a:srgbClr val="FF0066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b="0" i="0" lang="en-US" sz="1800" u="none" cap="none" strike="noStrike">
                <a:solidFill>
                  <a:srgbClr val="FF0066"/>
                </a:solidFill>
                <a:latin typeface="Comic Sans MS"/>
                <a:ea typeface="Comic Sans MS"/>
                <a:cs typeface="Comic Sans MS"/>
                <a:sym typeface="Comic Sans MS"/>
              </a:rPr>
              <a:t> = x</a:t>
            </a:r>
            <a:r>
              <a:rPr b="0" baseline="-25000" i="0" lang="en-US" sz="1800" u="none" cap="none" strike="noStrike">
                <a:solidFill>
                  <a:srgbClr val="FF0066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i="0" lang="en-US" sz="1800" u="none" cap="none" strike="noStrike">
                <a:solidFill>
                  <a:srgbClr val="FF0066"/>
                </a:solidFill>
                <a:latin typeface="Comic Sans MS"/>
                <a:ea typeface="Comic Sans MS"/>
                <a:cs typeface="Comic Sans MS"/>
                <a:sym typeface="Comic Sans MS"/>
              </a:rPr>
              <a:t> + r(</a:t>
            </a:r>
            <a:r>
              <a:rPr b="0" i="0" lang="en-US" sz="1800" u="none" cap="none" strike="noStrike">
                <a:solidFill>
                  <a:srgbClr val="FF00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φ</a:t>
            </a:r>
            <a:r>
              <a:rPr b="0" i="0" lang="en-US" sz="1800" u="none" cap="none" strike="noStrike">
                <a:solidFill>
                  <a:srgbClr val="FF0066"/>
                </a:solidFill>
                <a:latin typeface="Comic Sans MS"/>
                <a:ea typeface="Comic Sans MS"/>
                <a:cs typeface="Comic Sans MS"/>
                <a:sym typeface="Comic Sans MS"/>
              </a:rPr>
              <a:t>) S cos[</a:t>
            </a:r>
            <a:r>
              <a:rPr b="0" i="0" lang="en-US" sz="1800" u="none" cap="none" strike="noStrike">
                <a:solidFill>
                  <a:srgbClr val="FF00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0" i="0" lang="en-US" sz="1800" u="none" cap="none" strike="noStrike">
                <a:solidFill>
                  <a:srgbClr val="FF0066"/>
                </a:solidFill>
                <a:latin typeface="Comic Sans MS"/>
                <a:ea typeface="Comic Sans MS"/>
                <a:cs typeface="Comic Sans MS"/>
                <a:sym typeface="Comic Sans MS"/>
              </a:rPr>
              <a:t>(</a:t>
            </a:r>
            <a:r>
              <a:rPr b="0" i="0" lang="en-US" sz="1800" u="none" cap="none" strike="noStrike">
                <a:solidFill>
                  <a:srgbClr val="FF00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φ</a:t>
            </a:r>
            <a:r>
              <a:rPr b="0" i="0" lang="en-US" sz="1800" u="none" cap="none" strike="noStrike">
                <a:solidFill>
                  <a:srgbClr val="FF0066"/>
                </a:solidFill>
                <a:latin typeface="Comic Sans MS"/>
                <a:ea typeface="Comic Sans MS"/>
                <a:cs typeface="Comic Sans MS"/>
                <a:sym typeface="Comic Sans MS"/>
              </a:rPr>
              <a:t>) + </a:t>
            </a:r>
            <a:r>
              <a:rPr b="0" i="0" lang="en-US" sz="1800" u="none" cap="none" strike="noStrike">
                <a:solidFill>
                  <a:srgbClr val="FF00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="0" i="0" lang="en-US" sz="1800" u="none" cap="none" strike="noStrike">
                <a:solidFill>
                  <a:srgbClr val="FF0066"/>
                </a:solidFill>
                <a:latin typeface="Comic Sans MS"/>
                <a:ea typeface="Comic Sans MS"/>
                <a:cs typeface="Comic Sans MS"/>
                <a:sym typeface="Comic Sans MS"/>
              </a:rPr>
              <a:t>]</a:t>
            </a:r>
            <a:endParaRPr/>
          </a:p>
          <a:p>
            <a:pPr indent="-4572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800"/>
              <a:buFont typeface="Comic Sans MS"/>
              <a:buAutoNum type="arabicPeriod"/>
            </a:pPr>
            <a:r>
              <a:rPr b="0" i="0" lang="en-US" sz="1800" u="none" cap="none" strike="noStrike">
                <a:solidFill>
                  <a:srgbClr val="FF0066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b="0" baseline="-25000" i="0" lang="en-US" sz="1800" u="none" cap="none" strike="noStrike">
                <a:solidFill>
                  <a:srgbClr val="FF0066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b="0" i="0" lang="en-US" sz="1800" u="none" cap="none" strike="noStrike">
                <a:solidFill>
                  <a:srgbClr val="FF0066"/>
                </a:solidFill>
                <a:latin typeface="Comic Sans MS"/>
                <a:ea typeface="Comic Sans MS"/>
                <a:cs typeface="Comic Sans MS"/>
                <a:sym typeface="Comic Sans MS"/>
              </a:rPr>
              <a:t> = y</a:t>
            </a:r>
            <a:r>
              <a:rPr b="0" baseline="-25000" i="0" lang="en-US" sz="1800" u="none" cap="none" strike="noStrike">
                <a:solidFill>
                  <a:srgbClr val="FF0066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i="0" lang="en-US" sz="1800" u="none" cap="none" strike="noStrike">
                <a:solidFill>
                  <a:srgbClr val="FF0066"/>
                </a:solidFill>
                <a:latin typeface="Comic Sans MS"/>
                <a:ea typeface="Comic Sans MS"/>
                <a:cs typeface="Comic Sans MS"/>
                <a:sym typeface="Comic Sans MS"/>
              </a:rPr>
              <a:t> + r(</a:t>
            </a:r>
            <a:r>
              <a:rPr b="0" i="0" lang="en-US" sz="1800" u="none" cap="none" strike="noStrike">
                <a:solidFill>
                  <a:srgbClr val="FF00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φ</a:t>
            </a:r>
            <a:r>
              <a:rPr b="0" i="0" lang="en-US" sz="1800" u="none" cap="none" strike="noStrike">
                <a:solidFill>
                  <a:srgbClr val="FF0066"/>
                </a:solidFill>
                <a:latin typeface="Comic Sans MS"/>
                <a:ea typeface="Comic Sans MS"/>
                <a:cs typeface="Comic Sans MS"/>
                <a:sym typeface="Comic Sans MS"/>
              </a:rPr>
              <a:t>) S sin[</a:t>
            </a:r>
            <a:r>
              <a:rPr b="0" i="0" lang="en-US" sz="1800" u="none" cap="none" strike="noStrike">
                <a:solidFill>
                  <a:srgbClr val="FF00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0" i="0" lang="en-US" sz="1800" u="none" cap="none" strike="noStrike">
                <a:solidFill>
                  <a:srgbClr val="FF0066"/>
                </a:solidFill>
                <a:latin typeface="Comic Sans MS"/>
                <a:ea typeface="Comic Sans MS"/>
                <a:cs typeface="Comic Sans MS"/>
                <a:sym typeface="Comic Sans MS"/>
              </a:rPr>
              <a:t>(</a:t>
            </a:r>
            <a:r>
              <a:rPr b="0" i="0" lang="en-US" sz="1800" u="none" cap="none" strike="noStrike">
                <a:solidFill>
                  <a:srgbClr val="FF00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φ</a:t>
            </a:r>
            <a:r>
              <a:rPr b="0" i="0" lang="en-US" sz="1800" u="none" cap="none" strike="noStrike">
                <a:solidFill>
                  <a:srgbClr val="FF0066"/>
                </a:solidFill>
                <a:latin typeface="Comic Sans MS"/>
                <a:ea typeface="Comic Sans MS"/>
                <a:cs typeface="Comic Sans MS"/>
                <a:sym typeface="Comic Sans MS"/>
              </a:rPr>
              <a:t>) + </a:t>
            </a:r>
            <a:r>
              <a:rPr b="0" i="0" lang="en-US" sz="1800" u="none" cap="none" strike="noStrike">
                <a:solidFill>
                  <a:srgbClr val="FF00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="0" i="0" lang="en-US" sz="1800" u="none" cap="none" strike="noStrike">
                <a:solidFill>
                  <a:srgbClr val="FF0066"/>
                </a:solidFill>
                <a:latin typeface="Comic Sans MS"/>
                <a:ea typeface="Comic Sans MS"/>
                <a:cs typeface="Comic Sans MS"/>
                <a:sym typeface="Comic Sans MS"/>
              </a:rPr>
              <a:t>]</a:t>
            </a:r>
            <a:endParaRPr/>
          </a:p>
          <a:p>
            <a:pPr indent="-4572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A(x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,y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,S,</a:t>
            </a:r>
            <a:r>
              <a:rPr b="0" i="0" lang="en-US" sz="1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 ++</a:t>
            </a:r>
            <a:endParaRPr/>
          </a:p>
          <a:p>
            <a:pPr indent="-4572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Find maxima of 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6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H.T. Summary</a:t>
            </a:r>
            <a:endParaRPr/>
          </a:p>
        </p:txBody>
      </p:sp>
      <p:sp>
        <p:nvSpPr>
          <p:cNvPr id="796" name="Google Shape;796;p86"/>
          <p:cNvSpPr txBox="1"/>
          <p:nvPr>
            <p:ph idx="1" type="body"/>
          </p:nvPr>
        </p:nvSpPr>
        <p:spPr>
          <a:xfrm>
            <a:off x="533400" y="9906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H.T. is a “voting” scheme </a:t>
            </a:r>
            <a:endParaRPr/>
          </a:p>
          <a:p>
            <a:pPr indent="-285750" lvl="1" marL="742950" marR="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points vote for a set of parameters describing a line or curve.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more votes for a particular set</a:t>
            </a:r>
            <a:endParaRPr/>
          </a:p>
          <a:p>
            <a:pPr indent="-285750" lvl="1" marL="742950" marR="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more evidence that the corresponding curve is present in the image.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detect MULTIPLE curves in one shot.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Computational cost increases with the number of parameters describing the curve.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7"/>
          <p:cNvSpPr txBox="1"/>
          <p:nvPr>
            <p:ph type="title"/>
          </p:nvPr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800"/>
              <a:buFont typeface="Times New Roman"/>
              <a:buNone/>
            </a:pPr>
            <a:r>
              <a:rPr b="1" i="0" lang="en-US" sz="88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Fitting Lines</a:t>
            </a:r>
            <a:endParaRPr/>
          </a:p>
        </p:txBody>
      </p:sp>
      <p:sp>
        <p:nvSpPr>
          <p:cNvPr id="802" name="Google Shape;802;p87"/>
          <p:cNvSpPr txBox="1"/>
          <p:nvPr>
            <p:ph idx="1" type="body"/>
          </p:nvPr>
        </p:nvSpPr>
        <p:spPr>
          <a:xfrm>
            <a:off x="533400" y="1447800"/>
            <a:ext cx="80010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Fitting lines are useful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 objects are characterized by the presence of straight lines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 fitting with least squares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None/>
            </a:pPr>
            <a:r>
              <a:t/>
            </a:r>
            <a:endParaRPr b="0" i="0" sz="3200" u="non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None/>
            </a:pPr>
            <a:r>
              <a:t/>
            </a:r>
            <a:endParaRPr b="0" i="0" sz="3200" u="non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None/>
            </a:pPr>
            <a:r>
              <a:t/>
            </a:r>
            <a:endParaRPr b="0" i="0" sz="3200" u="non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3" name="Google Shape;803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4343400"/>
            <a:ext cx="3733800" cy="144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8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Fitting Lines with Least Squares</a:t>
            </a:r>
            <a:endParaRPr/>
          </a:p>
        </p:txBody>
      </p:sp>
      <p:pic>
        <p:nvPicPr>
          <p:cNvPr id="809" name="Google Shape;80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600200"/>
            <a:ext cx="6019800" cy="41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9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Least Squares</a:t>
            </a:r>
            <a:endParaRPr/>
          </a:p>
        </p:txBody>
      </p:sp>
      <p:pic>
        <p:nvPicPr>
          <p:cNvPr id="815" name="Google Shape;815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295400"/>
            <a:ext cx="6858000" cy="47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0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Incremental Fitting</a:t>
            </a:r>
            <a:endParaRPr/>
          </a:p>
        </p:txBody>
      </p:sp>
      <p:pic>
        <p:nvPicPr>
          <p:cNvPr id="821" name="Google Shape;821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0"/>
            <a:ext cx="8686800" cy="4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91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K-means Line Fitting</a:t>
            </a:r>
            <a:endParaRPr/>
          </a:p>
        </p:txBody>
      </p:sp>
      <p:pic>
        <p:nvPicPr>
          <p:cNvPr id="827" name="Google Shape;82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447800"/>
            <a:ext cx="8305800" cy="31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92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Fitting Curves</a:t>
            </a:r>
            <a:endParaRPr/>
          </a:p>
        </p:txBody>
      </p:sp>
      <p:pic>
        <p:nvPicPr>
          <p:cNvPr id="833" name="Google Shape;833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295400"/>
            <a:ext cx="7315200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3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Fitting Curves – cont.</a:t>
            </a:r>
            <a:endParaRPr/>
          </a:p>
        </p:txBody>
      </p:sp>
      <p:pic>
        <p:nvPicPr>
          <p:cNvPr id="839" name="Google Shape;839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600200"/>
            <a:ext cx="8610600" cy="37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94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Fitting as a Probabilistic Inference Problem</a:t>
            </a:r>
            <a:endParaRPr/>
          </a:p>
        </p:txBody>
      </p:sp>
      <p:sp>
        <p:nvSpPr>
          <p:cNvPr id="845" name="Google Shape;845;p94"/>
          <p:cNvSpPr txBox="1"/>
          <p:nvPr>
            <p:ph idx="1" type="body"/>
          </p:nvPr>
        </p:nvSpPr>
        <p:spPr>
          <a:xfrm>
            <a:off x="533400" y="1219200"/>
            <a:ext cx="8001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Generative model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measurements are generated by a line with additive Gaussian noise</a:t>
            </a:r>
            <a:endParaRPr/>
          </a:p>
          <a:p>
            <a:pPr indent="-1333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CC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likelihood function given by</a:t>
            </a:r>
            <a:endParaRPr/>
          </a:p>
          <a:p>
            <a:pPr indent="-1079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 cap="none" strike="noStrik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–"/>
            </a:pPr>
            <a:r>
              <a:rPr b="0" i="0" lang="en-US" sz="28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 likelihood</a:t>
            </a:r>
            <a:endParaRPr/>
          </a:p>
        </p:txBody>
      </p:sp>
      <p:pic>
        <p:nvPicPr>
          <p:cNvPr id="846" name="Google Shape;846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2667000"/>
            <a:ext cx="41910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4038600"/>
            <a:ext cx="7086600" cy="57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0200" y="4953000"/>
            <a:ext cx="373380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>
            <p:ph idx="2" type="clipArt"/>
          </p:nvPr>
        </p:nvPicPr>
        <p:blipFill rotWithShape="1">
          <a:blip r:embed="rId3">
            <a:alphaModFix/>
          </a:blip>
          <a:srcRect b="8000" l="0" r="0" t="22000"/>
          <a:stretch/>
        </p:blipFill>
        <p:spPr>
          <a:xfrm>
            <a:off x="0" y="2060575"/>
            <a:ext cx="9144000" cy="47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>
            <p:ph idx="4294967295"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600"/>
              <a:buFont typeface="Times New Roman"/>
              <a:buNone/>
            </a:pPr>
            <a:r>
              <a:rPr b="0" i="0" lang="en-US" sz="6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Canny and Hough Together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0" y="0"/>
            <a:ext cx="9139237" cy="2286000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600"/>
              <a:buFont typeface="Times New Roman"/>
              <a:buNone/>
            </a:pPr>
            <a:r>
              <a:rPr b="0" i="0" lang="en-US" sz="6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Canny and Hough Together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5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Fitting as a Probabilistic Inference Problem </a:t>
            </a:r>
            <a:r>
              <a:rPr b="0" i="0" lang="en-US" sz="2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cont.</a:t>
            </a:r>
            <a:endParaRPr/>
          </a:p>
        </p:txBody>
      </p:sp>
      <p:pic>
        <p:nvPicPr>
          <p:cNvPr id="854" name="Google Shape;85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76400"/>
            <a:ext cx="770572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6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Fitting as a Probabilistic Inference Problem </a:t>
            </a:r>
            <a:r>
              <a:rPr b="0" i="0" lang="en-US" sz="2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cont.</a:t>
            </a:r>
            <a:endParaRPr/>
          </a:p>
        </p:txBody>
      </p:sp>
      <p:pic>
        <p:nvPicPr>
          <p:cNvPr id="860" name="Google Shape;860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676400"/>
            <a:ext cx="8382000" cy="3084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7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200"/>
              <a:buFont typeface="Times New Roman"/>
              <a:buNone/>
            </a:pPr>
            <a:r>
              <a:rPr b="1" i="0" lang="en-US" sz="7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M-estimators</a:t>
            </a:r>
            <a:endParaRPr/>
          </a:p>
        </p:txBody>
      </p:sp>
      <p:sp>
        <p:nvSpPr>
          <p:cNvPr id="866" name="Google Shape;866;p97"/>
          <p:cNvSpPr txBox="1"/>
          <p:nvPr>
            <p:ph idx="1" type="body"/>
          </p:nvPr>
        </p:nvSpPr>
        <p:spPr>
          <a:xfrm>
            <a:off x="304800" y="1219200"/>
            <a:ext cx="8534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M-estimator estimates the parameters by minimizing</a:t>
            </a:r>
            <a:endParaRPr/>
          </a:p>
        </p:txBody>
      </p:sp>
      <p:pic>
        <p:nvPicPr>
          <p:cNvPr id="867" name="Google Shape;867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2438400"/>
            <a:ext cx="3200400" cy="107791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868" name="Google Shape;868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0" y="3676650"/>
            <a:ext cx="3657600" cy="106203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869" name="Google Shape;869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5021262"/>
            <a:ext cx="5867400" cy="15779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98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M-estimators </a:t>
            </a:r>
            <a:r>
              <a:rPr b="0" i="0" lang="en-US" sz="3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cont.</a:t>
            </a:r>
            <a:endParaRPr/>
          </a:p>
        </p:txBody>
      </p:sp>
      <p:pic>
        <p:nvPicPr>
          <p:cNvPr id="875" name="Google Shape;875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295400"/>
            <a:ext cx="5943600" cy="4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99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M-estimators </a:t>
            </a:r>
            <a:r>
              <a:rPr b="0" i="0" lang="en-US" sz="3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cont.</a:t>
            </a:r>
            <a:endParaRPr/>
          </a:p>
        </p:txBody>
      </p:sp>
      <p:pic>
        <p:nvPicPr>
          <p:cNvPr id="881" name="Google Shape;88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219200"/>
            <a:ext cx="7620000" cy="4776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00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M-estimators </a:t>
            </a:r>
            <a:r>
              <a:rPr b="0" i="0" lang="en-US" sz="3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cont.</a:t>
            </a:r>
            <a:endParaRPr/>
          </a:p>
        </p:txBody>
      </p:sp>
      <p:pic>
        <p:nvPicPr>
          <p:cNvPr id="887" name="Google Shape;887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712" y="1443037"/>
            <a:ext cx="764857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01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M-estimators </a:t>
            </a:r>
            <a:r>
              <a:rPr b="0" i="0" lang="en-US" sz="3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cont.</a:t>
            </a:r>
            <a:endParaRPr/>
          </a:p>
        </p:txBody>
      </p:sp>
      <p:pic>
        <p:nvPicPr>
          <p:cNvPr id="893" name="Google Shape;893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371600"/>
            <a:ext cx="8153400" cy="42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02"/>
          <p:cNvSpPr txBox="1"/>
          <p:nvPr>
            <p:ph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RANSAC</a:t>
            </a:r>
            <a:endParaRPr/>
          </a:p>
        </p:txBody>
      </p:sp>
      <p:pic>
        <p:nvPicPr>
          <p:cNvPr id="899" name="Google Shape;899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219200"/>
            <a:ext cx="7439025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4" name="Google Shape;904;p103"/>
          <p:cNvGrpSpPr/>
          <p:nvPr/>
        </p:nvGrpSpPr>
        <p:grpSpPr>
          <a:xfrm>
            <a:off x="4724400" y="1219200"/>
            <a:ext cx="3505200" cy="3657600"/>
            <a:chOff x="2928" y="1824"/>
            <a:chExt cx="2208" cy="2304"/>
          </a:xfrm>
        </p:grpSpPr>
        <p:grpSp>
          <p:nvGrpSpPr>
            <p:cNvPr id="905" name="Google Shape;905;p103"/>
            <p:cNvGrpSpPr/>
            <p:nvPr/>
          </p:nvGrpSpPr>
          <p:grpSpPr>
            <a:xfrm>
              <a:off x="2928" y="1824"/>
              <a:ext cx="2208" cy="2304"/>
              <a:chOff x="2928" y="1824"/>
              <a:chExt cx="2208" cy="2304"/>
            </a:xfrm>
          </p:grpSpPr>
          <p:cxnSp>
            <p:nvCxnSpPr>
              <p:cNvPr id="906" name="Google Shape;906;p103"/>
              <p:cNvCxnSpPr/>
              <p:nvPr/>
            </p:nvCxnSpPr>
            <p:spPr>
              <a:xfrm>
                <a:off x="3024" y="2592"/>
                <a:ext cx="1488" cy="1008"/>
              </a:xfrm>
              <a:prstGeom prst="straightConnector1">
                <a:avLst/>
              </a:prstGeom>
              <a:noFill/>
              <a:ln cap="flat" cmpd="sng" w="57150">
                <a:solidFill>
                  <a:schemeClr val="hlink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grpSp>
            <p:nvGrpSpPr>
              <p:cNvPr id="907" name="Google Shape;907;p103"/>
              <p:cNvGrpSpPr/>
              <p:nvPr/>
            </p:nvGrpSpPr>
            <p:grpSpPr>
              <a:xfrm>
                <a:off x="2928" y="1824"/>
                <a:ext cx="2208" cy="2304"/>
                <a:chOff x="3552" y="1181"/>
                <a:chExt cx="2208" cy="2304"/>
              </a:xfrm>
            </p:grpSpPr>
            <p:cxnSp>
              <p:nvCxnSpPr>
                <p:cNvPr id="908" name="Google Shape;908;p103"/>
                <p:cNvCxnSpPr/>
                <p:nvPr/>
              </p:nvCxnSpPr>
              <p:spPr>
                <a:xfrm rot="10800000">
                  <a:off x="4320" y="1488"/>
                  <a:ext cx="0" cy="144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med" w="med" type="none"/>
                  <a:tailEnd len="med" w="med" type="triangle"/>
                </a:ln>
              </p:spPr>
            </p:cxnSp>
            <p:cxnSp>
              <p:nvCxnSpPr>
                <p:cNvPr id="909" name="Google Shape;909;p103"/>
                <p:cNvCxnSpPr/>
                <p:nvPr/>
              </p:nvCxnSpPr>
              <p:spPr>
                <a:xfrm>
                  <a:off x="3552" y="2256"/>
                  <a:ext cx="163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med" w="med" type="none"/>
                  <a:tailEnd len="med" w="med" type="triangle"/>
                </a:ln>
              </p:spPr>
            </p:cxnSp>
            <p:sp>
              <p:nvSpPr>
                <p:cNvPr id="910" name="Google Shape;910;p103"/>
                <p:cNvSpPr txBox="1"/>
                <p:nvPr/>
              </p:nvSpPr>
              <p:spPr>
                <a:xfrm>
                  <a:off x="3686" y="3197"/>
                  <a:ext cx="1640" cy="2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omic Sans MS"/>
                    <a:buNone/>
                  </a:pPr>
                  <a:r>
                    <a:rPr b="0" i="0" lang="en-US" sz="2400" u="none">
                      <a:solidFill>
                        <a:schemeClr val="dk1"/>
                      </a:solidFill>
                      <a:latin typeface="Comic Sans MS"/>
                      <a:ea typeface="Comic Sans MS"/>
                      <a:cs typeface="Comic Sans MS"/>
                      <a:sym typeface="Comic Sans MS"/>
                    </a:rPr>
                    <a:t>Parameter Space</a:t>
                  </a:r>
                  <a:endParaRPr/>
                </a:p>
              </p:txBody>
            </p:sp>
            <p:sp>
              <p:nvSpPr>
                <p:cNvPr id="911" name="Google Shape;911;p103"/>
                <p:cNvSpPr txBox="1"/>
                <p:nvPr/>
              </p:nvSpPr>
              <p:spPr>
                <a:xfrm>
                  <a:off x="4805" y="2304"/>
                  <a:ext cx="955" cy="2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omic Sans MS"/>
                    <a:buNone/>
                  </a:pPr>
                  <a:r>
                    <a:rPr b="0" i="0" lang="en-US" sz="2400" u="none">
                      <a:solidFill>
                        <a:schemeClr val="dk1"/>
                      </a:solidFill>
                      <a:latin typeface="Comic Sans MS"/>
                      <a:ea typeface="Comic Sans MS"/>
                      <a:cs typeface="Comic Sans MS"/>
                      <a:sym typeface="Comic Sans MS"/>
                    </a:rPr>
                    <a:t>intercept</a:t>
                  </a:r>
                  <a:endParaRPr/>
                </a:p>
              </p:txBody>
            </p:sp>
            <p:sp>
              <p:nvSpPr>
                <p:cNvPr id="912" name="Google Shape;912;p103"/>
                <p:cNvSpPr txBox="1"/>
                <p:nvPr/>
              </p:nvSpPr>
              <p:spPr>
                <a:xfrm>
                  <a:off x="4406" y="1181"/>
                  <a:ext cx="571" cy="2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omic Sans MS"/>
                    <a:buNone/>
                  </a:pPr>
                  <a:r>
                    <a:rPr b="0" i="0" lang="en-US" sz="2400" u="none">
                      <a:solidFill>
                        <a:schemeClr val="dk1"/>
                      </a:solidFill>
                      <a:latin typeface="Comic Sans MS"/>
                      <a:ea typeface="Comic Sans MS"/>
                      <a:cs typeface="Comic Sans MS"/>
                      <a:sym typeface="Comic Sans MS"/>
                    </a:rPr>
                    <a:t>slope</a:t>
                  </a:r>
                  <a:endParaRPr/>
                </a:p>
              </p:txBody>
            </p:sp>
          </p:grpSp>
        </p:grpSp>
        <p:grpSp>
          <p:nvGrpSpPr>
            <p:cNvPr id="913" name="Google Shape;913;p103"/>
            <p:cNvGrpSpPr/>
            <p:nvPr/>
          </p:nvGrpSpPr>
          <p:grpSpPr>
            <a:xfrm>
              <a:off x="3446" y="2592"/>
              <a:ext cx="889" cy="912"/>
              <a:chOff x="4070" y="1949"/>
              <a:chExt cx="889" cy="912"/>
            </a:xfrm>
          </p:grpSpPr>
          <p:sp>
            <p:nvSpPr>
              <p:cNvPr id="914" name="Google Shape;914;p103"/>
              <p:cNvSpPr/>
              <p:nvPr/>
            </p:nvSpPr>
            <p:spPr>
              <a:xfrm>
                <a:off x="4752" y="2640"/>
                <a:ext cx="48" cy="96"/>
              </a:xfrm>
              <a:prstGeom prst="ellipse">
                <a:avLst/>
              </a:prstGeom>
              <a:solidFill>
                <a:schemeClr val="hlink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915" name="Google Shape;915;p103"/>
              <p:cNvCxnSpPr/>
              <p:nvPr/>
            </p:nvCxnSpPr>
            <p:spPr>
              <a:xfrm rot="10800000">
                <a:off x="4752" y="2256"/>
                <a:ext cx="0" cy="384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916" name="Google Shape;916;p103"/>
              <p:cNvCxnSpPr/>
              <p:nvPr/>
            </p:nvCxnSpPr>
            <p:spPr>
              <a:xfrm rot="10800000">
                <a:off x="4320" y="2688"/>
                <a:ext cx="432" cy="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917" name="Google Shape;917;p103"/>
              <p:cNvSpPr txBox="1"/>
              <p:nvPr/>
            </p:nvSpPr>
            <p:spPr>
              <a:xfrm>
                <a:off x="4070" y="2573"/>
                <a:ext cx="265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omic Sans MS"/>
                  <a:buNone/>
                </a:pPr>
                <a:r>
                  <a:rPr b="0" i="0" lang="en-US" sz="240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m</a:t>
                </a:r>
                <a:endParaRPr/>
              </a:p>
            </p:txBody>
          </p:sp>
          <p:sp>
            <p:nvSpPr>
              <p:cNvPr id="918" name="Google Shape;918;p103"/>
              <p:cNvSpPr txBox="1"/>
              <p:nvPr/>
            </p:nvSpPr>
            <p:spPr>
              <a:xfrm>
                <a:off x="4742" y="1949"/>
                <a:ext cx="217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omic Sans MS"/>
                  <a:buNone/>
                </a:pPr>
                <a:r>
                  <a:rPr b="0" i="0" lang="en-US" sz="240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n</a:t>
                </a:r>
                <a:endParaRPr/>
              </a:p>
            </p:txBody>
          </p:sp>
        </p:grpSp>
      </p:grpSp>
      <p:cxnSp>
        <p:nvCxnSpPr>
          <p:cNvPr id="919" name="Google Shape;919;p103"/>
          <p:cNvCxnSpPr/>
          <p:nvPr/>
        </p:nvCxnSpPr>
        <p:spPr>
          <a:xfrm>
            <a:off x="533400" y="3992562"/>
            <a:ext cx="2590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920" name="Google Shape;920;p103"/>
          <p:cNvCxnSpPr/>
          <p:nvPr/>
        </p:nvCxnSpPr>
        <p:spPr>
          <a:xfrm rot="-180000">
            <a:off x="533400" y="2971800"/>
            <a:ext cx="2590800" cy="114300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921" name="Google Shape;921;p103"/>
          <p:cNvCxnSpPr/>
          <p:nvPr/>
        </p:nvCxnSpPr>
        <p:spPr>
          <a:xfrm rot="10800000">
            <a:off x="1066800" y="2239962"/>
            <a:ext cx="0" cy="213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922" name="Google Shape;922;p103"/>
          <p:cNvSpPr txBox="1"/>
          <p:nvPr/>
        </p:nvSpPr>
        <p:spPr>
          <a:xfrm>
            <a:off x="3108325" y="3733800"/>
            <a:ext cx="36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endParaRPr/>
          </a:p>
        </p:txBody>
      </p:sp>
      <p:sp>
        <p:nvSpPr>
          <p:cNvPr id="923" name="Google Shape;923;p103"/>
          <p:cNvSpPr txBox="1"/>
          <p:nvPr/>
        </p:nvSpPr>
        <p:spPr>
          <a:xfrm>
            <a:off x="746125" y="1752600"/>
            <a:ext cx="342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endParaRPr/>
          </a:p>
        </p:txBody>
      </p:sp>
      <p:sp>
        <p:nvSpPr>
          <p:cNvPr id="924" name="Google Shape;924;p103"/>
          <p:cNvSpPr txBox="1"/>
          <p:nvPr/>
        </p:nvSpPr>
        <p:spPr>
          <a:xfrm>
            <a:off x="3048000" y="1676400"/>
            <a:ext cx="22955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 = </a:t>
            </a:r>
            <a:r>
              <a:rPr b="0" i="0" lang="en-US" sz="2400" u="non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rPr>
              <a:t>(-x1)</a:t>
            </a: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m + </a:t>
            </a:r>
            <a:r>
              <a:rPr b="0" i="0" lang="en-US" sz="2400" u="non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rPr>
              <a:t>y1</a:t>
            </a:r>
            <a:endParaRPr/>
          </a:p>
        </p:txBody>
      </p:sp>
      <p:sp>
        <p:nvSpPr>
          <p:cNvPr id="925" name="Google Shape;925;p103"/>
          <p:cNvSpPr txBox="1"/>
          <p:nvPr/>
        </p:nvSpPr>
        <p:spPr>
          <a:xfrm>
            <a:off x="1279525" y="2667000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6" name="Google Shape;926;p103"/>
          <p:cNvSpPr txBox="1"/>
          <p:nvPr/>
        </p:nvSpPr>
        <p:spPr>
          <a:xfrm>
            <a:off x="2057400" y="3230562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7" name="Google Shape;927;p103"/>
          <p:cNvSpPr txBox="1"/>
          <p:nvPr/>
        </p:nvSpPr>
        <p:spPr>
          <a:xfrm>
            <a:off x="1066800" y="2743200"/>
            <a:ext cx="12604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rPr>
              <a:t>P(x1,y1)</a:t>
            </a:r>
            <a:endParaRPr/>
          </a:p>
        </p:txBody>
      </p:sp>
      <p:cxnSp>
        <p:nvCxnSpPr>
          <p:cNvPr id="928" name="Google Shape;928;p103"/>
          <p:cNvCxnSpPr/>
          <p:nvPr/>
        </p:nvCxnSpPr>
        <p:spPr>
          <a:xfrm rot="-2280000">
            <a:off x="903287" y="2795587"/>
            <a:ext cx="2590800" cy="1143000"/>
          </a:xfrm>
          <a:prstGeom prst="straightConnector1">
            <a:avLst/>
          </a:prstGeom>
          <a:noFill/>
          <a:ln cap="flat" cmpd="sng" w="5715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929" name="Google Shape;929;p103"/>
          <p:cNvCxnSpPr/>
          <p:nvPr/>
        </p:nvCxnSpPr>
        <p:spPr>
          <a:xfrm rot="-4320000">
            <a:off x="342900" y="2933700"/>
            <a:ext cx="2590800" cy="11430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930" name="Google Shape;930;p103"/>
          <p:cNvSpPr txBox="1"/>
          <p:nvPr/>
        </p:nvSpPr>
        <p:spPr>
          <a:xfrm>
            <a:off x="2667000" y="3429000"/>
            <a:ext cx="14668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Q(x2,y2)</a:t>
            </a:r>
            <a:endParaRPr/>
          </a:p>
        </p:txBody>
      </p:sp>
      <p:sp>
        <p:nvSpPr>
          <p:cNvPr id="931" name="Google Shape;931;p103"/>
          <p:cNvSpPr txBox="1"/>
          <p:nvPr/>
        </p:nvSpPr>
        <p:spPr>
          <a:xfrm>
            <a:off x="6324600" y="1905000"/>
            <a:ext cx="23939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 = (-x2) m + y2</a:t>
            </a:r>
            <a:endParaRPr/>
          </a:p>
        </p:txBody>
      </p:sp>
      <p:cxnSp>
        <p:nvCxnSpPr>
          <p:cNvPr id="932" name="Google Shape;932;p103"/>
          <p:cNvCxnSpPr/>
          <p:nvPr/>
        </p:nvCxnSpPr>
        <p:spPr>
          <a:xfrm flipH="1" rot="10800000">
            <a:off x="6248400" y="2286000"/>
            <a:ext cx="1600200" cy="1752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933" name="Google Shape;933;p103"/>
          <p:cNvSpPr txBox="1"/>
          <p:nvPr/>
        </p:nvSpPr>
        <p:spPr>
          <a:xfrm>
            <a:off x="4937125" y="2027237"/>
            <a:ext cx="3476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endParaRPr/>
          </a:p>
        </p:txBody>
      </p:sp>
      <p:sp>
        <p:nvSpPr>
          <p:cNvPr id="934" name="Google Shape;934;p103"/>
          <p:cNvSpPr txBox="1"/>
          <p:nvPr/>
        </p:nvSpPr>
        <p:spPr>
          <a:xfrm>
            <a:off x="7848600" y="2362200"/>
            <a:ext cx="342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b="0" i="0" lang="en-US" sz="2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04"/>
          <p:cNvSpPr txBox="1"/>
          <p:nvPr>
            <p:ph idx="4294967295" type="title"/>
          </p:nvPr>
        </p:nvSpPr>
        <p:spPr>
          <a:xfrm>
            <a:off x="457200" y="152400"/>
            <a:ext cx="8001000" cy="685800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 space</a:t>
            </a:r>
            <a:endParaRPr/>
          </a:p>
        </p:txBody>
      </p:sp>
      <p:sp>
        <p:nvSpPr>
          <p:cNvPr id="940" name="Google Shape;940;p104"/>
          <p:cNvSpPr txBox="1"/>
          <p:nvPr>
            <p:ph idx="4294967295" type="body"/>
          </p:nvPr>
        </p:nvSpPr>
        <p:spPr>
          <a:xfrm>
            <a:off x="533400" y="1371600"/>
            <a:ext cx="775335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 = y - kx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set of values on a line in the (k,q) space ==	              	point passing through (x,y) in image space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None/>
            </a:pPr>
            <a:r>
              <a:rPr b="1" i="1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</a:t>
            </a:r>
            <a:endParaRPr b="0" i="0" sz="2400" u="none" cap="none" strike="noStrik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–"/>
            </a:pPr>
            <a:r>
              <a:rPr b="0" i="0" lang="en-US" sz="24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point in image space (x,y) == line in parameter space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342900" marR="0" rtl="0" algn="l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>
              <a:solidFill>
                <a:srgbClr val="0000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1" name="Google Shape;941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4318000"/>
            <a:ext cx="6477000" cy="2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